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32"/>
  </p:notesMasterIdLst>
  <p:handoutMasterIdLst>
    <p:handoutMasterId r:id="rId33"/>
  </p:handoutMasterIdLst>
  <p:sldIdLst>
    <p:sldId id="288" r:id="rId5"/>
    <p:sldId id="297" r:id="rId6"/>
    <p:sldId id="298" r:id="rId7"/>
    <p:sldId id="290" r:id="rId8"/>
    <p:sldId id="296" r:id="rId9"/>
    <p:sldId id="267" r:id="rId10"/>
    <p:sldId id="277" r:id="rId11"/>
    <p:sldId id="266" r:id="rId12"/>
    <p:sldId id="299" r:id="rId13"/>
    <p:sldId id="279" r:id="rId14"/>
    <p:sldId id="268" r:id="rId15"/>
    <p:sldId id="273" r:id="rId16"/>
    <p:sldId id="301" r:id="rId17"/>
    <p:sldId id="304" r:id="rId18"/>
    <p:sldId id="305" r:id="rId19"/>
    <p:sldId id="321" r:id="rId20"/>
    <p:sldId id="269" r:id="rId21"/>
    <p:sldId id="280" r:id="rId22"/>
    <p:sldId id="300" r:id="rId23"/>
    <p:sldId id="307" r:id="rId24"/>
    <p:sldId id="293" r:id="rId25"/>
    <p:sldId id="312" r:id="rId26"/>
    <p:sldId id="313" r:id="rId27"/>
    <p:sldId id="314" r:id="rId28"/>
    <p:sldId id="315" r:id="rId29"/>
    <p:sldId id="316" r:id="rId30"/>
    <p:sldId id="318" r:id="rId31"/>
  </p:sldIdLst>
  <p:sldSz cx="9144000" cy="5143500" type="screen16x9"/>
  <p:notesSz cx="6858000" cy="9144000"/>
  <p:defaultTextStyle>
    <a:defPPr>
      <a:defRPr lang="en-US"/>
    </a:defPPr>
    <a:lvl1pPr marL="0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2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24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8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48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09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71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33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95" algn="l" defTabSz="45716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2344" userDrawn="1">
          <p15:clr>
            <a:srgbClr val="A4A3A4"/>
          </p15:clr>
        </p15:guide>
        <p15:guide id="5" orient="horz" pos="686" userDrawn="1">
          <p15:clr>
            <a:srgbClr val="A4A3A4"/>
          </p15:clr>
        </p15:guide>
        <p15:guide id="6" orient="horz" pos="3997" userDrawn="1">
          <p15:clr>
            <a:srgbClr val="A4A3A4"/>
          </p15:clr>
        </p15:guide>
        <p15:guide id="7" pos="7288" userDrawn="1">
          <p15:clr>
            <a:srgbClr val="A4A3A4"/>
          </p15:clr>
        </p15:guide>
        <p15:guide id="8" pos="1504" userDrawn="1">
          <p15:clr>
            <a:srgbClr val="A4A3A4"/>
          </p15:clr>
        </p15:guide>
        <p15:guide id="9" pos="6562" userDrawn="1">
          <p15:clr>
            <a:srgbClr val="A4A3A4"/>
          </p15:clr>
        </p15:guide>
        <p15:guide id="10" pos="6131" userDrawn="1">
          <p15:clr>
            <a:srgbClr val="A4A3A4"/>
          </p15:clr>
        </p15:guide>
        <p15:guide id="11" pos="1096" userDrawn="1">
          <p15:clr>
            <a:srgbClr val="A4A3A4"/>
          </p15:clr>
        </p15:guide>
        <p15:guide id="12" pos="711" userDrawn="1">
          <p15:clr>
            <a:srgbClr val="A4A3A4"/>
          </p15:clr>
        </p15:guide>
        <p15:guide id="13" pos="2094" userDrawn="1">
          <p15:clr>
            <a:srgbClr val="A4A3A4"/>
          </p15:clr>
        </p15:guide>
        <p15:guide id="14" pos="5723" userDrawn="1">
          <p15:clr>
            <a:srgbClr val="A4A3A4"/>
          </p15:clr>
        </p15:guide>
        <p15:guide id="15" pos="2707" userDrawn="1">
          <p15:clr>
            <a:srgbClr val="A4A3A4"/>
          </p15:clr>
        </p15:guide>
        <p15:guide id="16" pos="3841" userDrawn="1">
          <p15:clr>
            <a:srgbClr val="A4A3A4"/>
          </p15:clr>
        </p15:guide>
        <p15:guide id="17" orient="horz" pos="2591" userDrawn="1">
          <p15:clr>
            <a:srgbClr val="A4A3A4"/>
          </p15:clr>
        </p15:guide>
        <p15:guide id="18" pos="507" userDrawn="1">
          <p15:clr>
            <a:srgbClr val="A4A3A4"/>
          </p15:clr>
        </p15:guide>
        <p15:guide id="19" pos="7152" userDrawn="1">
          <p15:clr>
            <a:srgbClr val="A4A3A4"/>
          </p15:clr>
        </p15:guide>
        <p15:guide id="20" pos="189" userDrawn="1">
          <p15:clr>
            <a:srgbClr val="A4A3A4"/>
          </p15:clr>
        </p15:guide>
        <p15:guide id="21" pos="7492" userDrawn="1">
          <p15:clr>
            <a:srgbClr val="A4A3A4"/>
          </p15:clr>
        </p15:guide>
        <p15:guide id="22" orient="horz" pos="3022" userDrawn="1">
          <p15:clr>
            <a:srgbClr val="A4A3A4"/>
          </p15:clr>
        </p15:guide>
        <p15:guide id="23" pos="3636" userDrawn="1">
          <p15:clr>
            <a:srgbClr val="A4A3A4"/>
          </p15:clr>
        </p15:guide>
        <p15:guide id="24" pos="1051" userDrawn="1">
          <p15:clr>
            <a:srgbClr val="A4A3A4"/>
          </p15:clr>
        </p15:guide>
        <p15:guide id="25" pos="36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A6C"/>
    <a:srgbClr val="230161"/>
    <a:srgbClr val="972F0F"/>
    <a:srgbClr val="DC243F"/>
    <a:srgbClr val="308DA2"/>
    <a:srgbClr val="1C9A00"/>
    <a:srgbClr val="F6323C"/>
    <a:srgbClr val="F4A628"/>
    <a:srgbClr val="093795"/>
    <a:srgbClr val="2C35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97" autoAdjust="0"/>
    <p:restoredTop sz="95179" autoAdjust="0"/>
  </p:normalViewPr>
  <p:slideViewPr>
    <p:cSldViewPr snapToGrid="0" snapToObjects="1">
      <p:cViewPr varScale="1">
        <p:scale>
          <a:sx n="95" d="100"/>
          <a:sy n="95" d="100"/>
        </p:scale>
        <p:origin x="-648" y="-90"/>
      </p:cViewPr>
      <p:guideLst>
        <p:guide orient="horz" pos="1620"/>
        <p:guide orient="horz" pos="515"/>
        <p:guide orient="horz" pos="2998"/>
        <p:guide orient="horz" pos="1943"/>
        <p:guide orient="horz" pos="2267"/>
        <p:guide pos="295"/>
        <p:guide pos="1758"/>
        <p:guide pos="5465"/>
        <p:guide pos="1128"/>
        <p:guide pos="4921"/>
        <p:guide pos="4598"/>
        <p:guide pos="822"/>
        <p:guide pos="533"/>
        <p:guide pos="1570"/>
        <p:guide pos="4292"/>
        <p:guide pos="2030"/>
        <p:guide pos="2880"/>
        <p:guide pos="380"/>
        <p:guide pos="5363"/>
        <p:guide pos="142"/>
        <p:guide pos="5618"/>
        <p:guide pos="2727"/>
        <p:guide pos="788"/>
        <p:guide pos="276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基金单位净值</c:v>
                </c:pt>
              </c:strCache>
            </c:strRef>
          </c:tx>
          <c:spPr>
            <a:ln w="28575">
              <a:solidFill>
                <a:srgbClr val="242424"/>
              </a:solidFill>
            </a:ln>
            <a:effectLst/>
          </c:spPr>
          <c:marker>
            <c:symbol val="circle"/>
            <c:size val="9"/>
            <c:spPr>
              <a:solidFill>
                <a:schemeClr val="bg1"/>
              </a:solidFill>
              <a:ln w="28575">
                <a:solidFill>
                  <a:srgbClr val="242424"/>
                </a:solidFill>
              </a:ln>
              <a:effectLst/>
            </c:spPr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180402</c:v>
                </c:pt>
                <c:pt idx="1">
                  <c:v>180403</c:v>
                </c:pt>
                <c:pt idx="2">
                  <c:v>180404</c:v>
                </c:pt>
                <c:pt idx="3">
                  <c:v>180405</c:v>
                </c:pt>
                <c:pt idx="4">
                  <c:v>180406</c:v>
                </c:pt>
                <c:pt idx="5">
                  <c:v>180409</c:v>
                </c:pt>
                <c:pt idx="6">
                  <c:v>180410</c:v>
                </c:pt>
                <c:pt idx="7">
                  <c:v>180411</c:v>
                </c:pt>
                <c:pt idx="8">
                  <c:v>180412</c:v>
                </c:pt>
                <c:pt idx="9">
                  <c:v>180413</c:v>
                </c:pt>
                <c:pt idx="10">
                  <c:v>180417</c:v>
                </c:pt>
                <c:pt idx="11">
                  <c:v>180418</c:v>
                </c:pt>
                <c:pt idx="12">
                  <c:v>180419</c:v>
                </c:pt>
                <c:pt idx="13">
                  <c:v>180420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0.9</c:v>
                </c:pt>
                <c:pt idx="2">
                  <c:v>1</c:v>
                </c:pt>
                <c:pt idx="3">
                  <c:v>1.2</c:v>
                </c:pt>
                <c:pt idx="4">
                  <c:v>1.3</c:v>
                </c:pt>
                <c:pt idx="5">
                  <c:v>0.7</c:v>
                </c:pt>
                <c:pt idx="6">
                  <c:v>0.75</c:v>
                </c:pt>
                <c:pt idx="7">
                  <c:v>0.95</c:v>
                </c:pt>
                <c:pt idx="8">
                  <c:v>1.1499999999999999</c:v>
                </c:pt>
                <c:pt idx="9">
                  <c:v>1.4</c:v>
                </c:pt>
                <c:pt idx="10">
                  <c:v>1.6</c:v>
                </c:pt>
                <c:pt idx="11">
                  <c:v>1.5</c:v>
                </c:pt>
                <c:pt idx="12">
                  <c:v>1.35</c:v>
                </c:pt>
                <c:pt idx="13">
                  <c:v>1.43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平均持仓成本</c:v>
                </c:pt>
              </c:strCache>
            </c:strRef>
          </c:tx>
          <c:cat>
            <c:numRef>
              <c:f>Sheet1!$A$2:$A$15</c:f>
              <c:numCache>
                <c:formatCode>General</c:formatCode>
                <c:ptCount val="14"/>
                <c:pt idx="0">
                  <c:v>180402</c:v>
                </c:pt>
                <c:pt idx="1">
                  <c:v>180403</c:v>
                </c:pt>
                <c:pt idx="2">
                  <c:v>180404</c:v>
                </c:pt>
                <c:pt idx="3">
                  <c:v>180405</c:v>
                </c:pt>
                <c:pt idx="4">
                  <c:v>180406</c:v>
                </c:pt>
                <c:pt idx="5">
                  <c:v>180409</c:v>
                </c:pt>
                <c:pt idx="6">
                  <c:v>180410</c:v>
                </c:pt>
                <c:pt idx="7">
                  <c:v>180411</c:v>
                </c:pt>
                <c:pt idx="8">
                  <c:v>180412</c:v>
                </c:pt>
                <c:pt idx="9">
                  <c:v>180413</c:v>
                </c:pt>
                <c:pt idx="10">
                  <c:v>180417</c:v>
                </c:pt>
                <c:pt idx="11">
                  <c:v>180418</c:v>
                </c:pt>
                <c:pt idx="12">
                  <c:v>180419</c:v>
                </c:pt>
                <c:pt idx="13">
                  <c:v>180420</c:v>
                </c:pt>
              </c:numCache>
            </c:numRef>
          </c:cat>
          <c:val>
            <c:numRef>
              <c:f>Sheet1!$C$2:$C$15</c:f>
              <c:numCache>
                <c:formatCode>General</c:formatCode>
                <c:ptCount val="14"/>
                <c:pt idx="0">
                  <c:v>1.0900000000000001</c:v>
                </c:pt>
                <c:pt idx="1">
                  <c:v>1.1000000000000001</c:v>
                </c:pt>
                <c:pt idx="2">
                  <c:v>1</c:v>
                </c:pt>
                <c:pt idx="3">
                  <c:v>1.1000000000000001</c:v>
                </c:pt>
                <c:pt idx="4">
                  <c:v>1.2</c:v>
                </c:pt>
                <c:pt idx="5">
                  <c:v>1.1499999999999999</c:v>
                </c:pt>
                <c:pt idx="6">
                  <c:v>1.1000000000000001</c:v>
                </c:pt>
                <c:pt idx="7">
                  <c:v>1</c:v>
                </c:pt>
                <c:pt idx="8">
                  <c:v>0.9</c:v>
                </c:pt>
                <c:pt idx="9">
                  <c:v>0.8</c:v>
                </c:pt>
                <c:pt idx="10">
                  <c:v>0.75</c:v>
                </c:pt>
                <c:pt idx="11">
                  <c:v>0.9</c:v>
                </c:pt>
                <c:pt idx="12">
                  <c:v>1</c:v>
                </c:pt>
                <c:pt idx="13">
                  <c:v>0.9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685312"/>
        <c:axId val="104661376"/>
      </c:lineChart>
      <c:catAx>
        <c:axId val="10268531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inorGridlines>
          <c:spPr>
            <a:ln w="9525" cap="rnd">
              <a:solidFill>
                <a:schemeClr val="bg1">
                  <a:lumMod val="85000"/>
                </a:schemeClr>
              </a:solidFill>
              <a:headEnd type="none"/>
            </a:ln>
          </c:spPr>
        </c:minorGridlines>
        <c:numFmt formatCode="General" sourceLinked="0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00">
                <a:solidFill>
                  <a:srgbClr val="242424"/>
                </a:solidFill>
              </a:defRPr>
            </a:pPr>
            <a:endParaRPr lang="zh-CN"/>
          </a:p>
        </c:txPr>
        <c:crossAx val="104661376"/>
        <c:crosses val="autoZero"/>
        <c:auto val="1"/>
        <c:lblAlgn val="ctr"/>
        <c:lblOffset val="100"/>
        <c:noMultiLvlLbl val="0"/>
      </c:catAx>
      <c:valAx>
        <c:axId val="10466137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1050">
                <a:solidFill>
                  <a:srgbClr val="242424"/>
                </a:solidFill>
              </a:defRPr>
            </a:pPr>
            <a:endParaRPr lang="zh-CN"/>
          </a:p>
        </c:txPr>
        <c:crossAx val="102685312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B6EE2-E416-534D-A38E-36FCDFBAE2AC}" type="datetimeFigureOut">
              <a:rPr kumimoji="1" lang="zh-CN" altLang="en-US" smtClean="0"/>
              <a:t>2018-06-15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1EB31-7C84-7045-8BFC-EA6955735D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224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99BA9-46FD-4D24-B3E1-2257EB011913}" type="datetimeFigureOut">
              <a:rPr lang="zh-CN" altLang="en-US" smtClean="0"/>
              <a:t>2018-06-15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D156-5F01-4769-8D61-0A0DD71859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912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5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09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63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417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71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126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980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834" algn="l" defTabSz="685709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4A628"/>
                </a:solidFill>
                <a:effectLst/>
                <a:latin typeface="+mn-ea"/>
                <a:ea typeface="+mn-ea"/>
              </a:rPr>
              <a:t>自动任务数据回流</a:t>
            </a:r>
            <a:endParaRPr lang="en-US" altLang="zh-CN" sz="1200" b="1" dirty="0" smtClean="0">
              <a:solidFill>
                <a:srgbClr val="F4A628"/>
              </a:solidFill>
              <a:effectLst/>
              <a:latin typeface="+mn-ea"/>
              <a:ea typeface="+mn-ea"/>
            </a:endParaRPr>
          </a:p>
          <a:p>
            <a:pPr marL="239994" indent="-228594" algn="just" defTabSz="121917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242424"/>
                </a:solidFill>
                <a:latin typeface="+mn-ea"/>
              </a:rPr>
              <a:t>大数据平台：每日份额净值更新完毕，自动任务离线计算，每日数据均可落表。</a:t>
            </a:r>
            <a:endParaRPr lang="en-US" altLang="zh-CN" sz="1200" dirty="0" smtClean="0">
              <a:solidFill>
                <a:srgbClr val="242424"/>
              </a:solidFill>
              <a:latin typeface="+mn-ea"/>
            </a:endParaRPr>
          </a:p>
          <a:p>
            <a:pPr marL="239994" indent="-228594" algn="just" defTabSz="121917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242424"/>
                </a:solidFill>
                <a:latin typeface="+mn-ea"/>
              </a:rPr>
              <a:t>数据回流基金域：均按拆分的持仓落表收益率，供陆金所</a:t>
            </a:r>
            <a:r>
              <a:rPr lang="en-US" altLang="zh-CN" sz="1200" dirty="0" smtClean="0">
                <a:solidFill>
                  <a:srgbClr val="242424"/>
                </a:solidFill>
                <a:latin typeface="+mn-ea"/>
              </a:rPr>
              <a:t>C</a:t>
            </a:r>
            <a:r>
              <a:rPr lang="zh-CN" altLang="en-US" sz="1200" dirty="0" smtClean="0">
                <a:solidFill>
                  <a:srgbClr val="242424"/>
                </a:solidFill>
                <a:latin typeface="+mn-ea"/>
              </a:rPr>
              <a:t>端各频道各业务使用。</a:t>
            </a:r>
            <a:endParaRPr lang="en-US" altLang="zh-CN" sz="1200" dirty="0" smtClean="0">
              <a:solidFill>
                <a:srgbClr val="242424"/>
              </a:solidFill>
              <a:latin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FD156-5F01-4769-8D61-0A0DD718598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31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 userDrawn="1"/>
        </p:nvSpPr>
        <p:spPr>
          <a:xfrm>
            <a:off x="3106962" y="3070089"/>
            <a:ext cx="2471749" cy="22309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 defTabSz="457128"/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点击</a:t>
            </a:r>
            <a:r>
              <a:rPr kumimoji="1" lang="en-US" altLang="zh-CN" sz="1000" dirty="0" smtClean="0">
                <a:solidFill>
                  <a:srgbClr val="000000"/>
                </a:solidFill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000" dirty="0" smtClean="0">
                <a:solidFill>
                  <a:srgbClr val="000000"/>
                </a:solidFill>
                <a:latin typeface="Century Gothic"/>
                <a:ea typeface="微软雅黑" charset="0"/>
              </a:rPr>
              <a:t>获取更多优质模板（放映模式）</a:t>
            </a:r>
            <a:endParaRPr kumimoji="1" lang="zh-CN" altLang="en-US" sz="1000" dirty="0">
              <a:solidFill>
                <a:srgbClr val="000000"/>
              </a:solidFill>
              <a:latin typeface="Century Gothic"/>
              <a:ea typeface="微软雅黑" charset="0"/>
            </a:endParaRP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3" y="2146920"/>
            <a:ext cx="2285702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5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34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DC24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rgbClr val="F4A6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2C35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553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308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021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330453" y="569905"/>
            <a:ext cx="496706" cy="284742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lang="zh-CN" altLang="en-US" sz="14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标注</a:t>
            </a:r>
            <a:endParaRPr lang="zh-CN" altLang="en-US" sz="14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2143255" y="631461"/>
            <a:ext cx="1001894" cy="246933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字体使用 </a:t>
            </a: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行距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声明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3296288" y="631461"/>
            <a:ext cx="2709096" cy="2869343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英文 </a:t>
            </a:r>
            <a:r>
              <a:rPr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Century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cs typeface="Segoe UI Light"/>
              </a:rPr>
              <a:t>Gothic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中文 微软雅黑</a:t>
            </a: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正文 </a:t>
            </a:r>
            <a:r>
              <a:rPr lang="en-US" altLang="zh-CN" sz="1000" dirty="0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1.3</a:t>
            </a:r>
          </a:p>
          <a:p>
            <a:pPr>
              <a:lnSpc>
                <a:spcPct val="130000"/>
              </a:lnSpc>
            </a:pPr>
            <a:endParaRPr lang="en-US" altLang="zh-CN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en-US" altLang="zh-CN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err="1" smtClean="0">
                <a:solidFill>
                  <a:srgbClr val="FFFFFF"/>
                </a:solidFill>
                <a:latin typeface="Segoe UI Light"/>
                <a:ea typeface="微软雅黑"/>
                <a:cs typeface="Segoe UI Light"/>
              </a:rPr>
              <a:t>cn.bing.com</a:t>
            </a: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endParaRPr lang="zh-CN" altLang="en-US" sz="1000" dirty="0" smtClean="0">
              <a:solidFill>
                <a:srgbClr val="FFFFFF"/>
              </a:solidFill>
              <a:latin typeface="Segoe UI Light"/>
              <a:ea typeface="微软雅黑"/>
              <a:cs typeface="Segoe UI Light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互联网是一个开放共享的平台</a:t>
            </a:r>
          </a:p>
          <a:p>
            <a:pPr>
              <a:lnSpc>
                <a:spcPct val="130000"/>
              </a:lnSpc>
            </a:pPr>
            <a:r>
              <a:rPr kumimoji="1" lang="en-US" altLang="zh-CN" sz="10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r>
              <a:rPr lang="zh-CN" altLang="en-US" sz="1000" dirty="0" smtClean="0">
                <a:solidFill>
                  <a:prstClr val="white"/>
                </a:solidFill>
              </a:rPr>
              <a:t> 部分</a:t>
            </a:r>
            <a:r>
              <a:rPr lang="zh-CN" altLang="en-US" sz="1000" dirty="0">
                <a:solidFill>
                  <a:prstClr val="white"/>
                </a:solidFill>
              </a:rPr>
              <a:t>设计灵感与元素来源于网络</a:t>
            </a: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prstClr val="white"/>
                </a:solidFill>
              </a:rPr>
              <a:t>如有建议请</a:t>
            </a:r>
            <a:r>
              <a:rPr lang="zh-CN" altLang="en-US" sz="1000" dirty="0" smtClean="0">
                <a:solidFill>
                  <a:prstClr val="white"/>
                </a:solidFill>
              </a:rPr>
              <a:t>联系 </a:t>
            </a:r>
            <a:r>
              <a:rPr lang="zh-CN" altLang="en-US" sz="1000" dirty="0" smtClean="0">
                <a:solidFill>
                  <a:prstClr val="white"/>
                </a:solidFill>
                <a:latin typeface="Segoe UI Light" charset="0"/>
                <a:ea typeface="Segoe UI Light" charset="0"/>
                <a:cs typeface="Segoe UI Light" charset="0"/>
              </a:rPr>
              <a:t>officeplus@microsoft.com</a:t>
            </a:r>
            <a:endParaRPr lang="en-US" altLang="zh-CN" sz="1000" dirty="0" smtClean="0">
              <a:solidFill>
                <a:srgbClr val="FFFFFF"/>
              </a:solidFill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330453" y="136834"/>
            <a:ext cx="612107" cy="192409"/>
          </a:xfrm>
          <a:prstGeom prst="rect">
            <a:avLst/>
          </a:prstGeom>
        </p:spPr>
        <p:txBody>
          <a:bodyPr wrap="none" lIns="68571" tIns="34285" rIns="68571" bIns="34285">
            <a:spAutoFit/>
          </a:bodyPr>
          <a:lstStyle/>
          <a:p>
            <a:r>
              <a:rPr kumimoji="1" lang="en-US" altLang="zh-CN" sz="800" dirty="0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800" dirty="0">
              <a:solidFill>
                <a:schemeClr val="bg1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76766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68" r:id="rId2"/>
    <p:sldLayoutId id="2147493462" r:id="rId3"/>
    <p:sldLayoutId id="2147493463" r:id="rId4"/>
    <p:sldLayoutId id="2147493464" r:id="rId5"/>
    <p:sldLayoutId id="2147493465" r:id="rId6"/>
    <p:sldLayoutId id="2147493466" r:id="rId7"/>
    <p:sldLayoutId id="2147493467" r:id="rId8"/>
    <p:sldLayoutId id="2147493494" r:id="rId9"/>
    <p:sldLayoutId id="2147493495" r:id="rId10"/>
  </p:sldLayoutIdLst>
  <p:txStyles>
    <p:titleStyle>
      <a:lvl1pPr algn="ctr" defTabSz="45712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6" indent="-342846" algn="l" defTabSz="45712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2" indent="-285704" algn="l" defTabSz="457128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9" indent="-228564" algn="l" defTabSz="45712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7" indent="-228564" algn="l" defTabSz="45712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4" indent="-228564" algn="l" defTabSz="457128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02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30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7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4" indent="-228564" algn="l" defTabSz="45712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8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6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3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21" algn="l" defTabSz="4571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0727" y="1346132"/>
            <a:ext cx="7062552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这么多基金我到底选哪只？</a:t>
            </a: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17073" y="4798653"/>
            <a:ext cx="2300955" cy="3000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就按推荐买一个吧，好乱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616296" y="-20538"/>
            <a:ext cx="3527108" cy="5164038"/>
          </a:xfrm>
          <a:prstGeom prst="rect">
            <a:avLst/>
          </a:prstGeom>
          <a:solidFill>
            <a:srgbClr val="D34328">
              <a:alpha val="74902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6" tIns="26786" rIns="26786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23"/>
            <a:endParaRPr lang="zh-CN" altLang="en-US" sz="2400"/>
          </a:p>
        </p:txBody>
      </p:sp>
      <p:sp>
        <p:nvSpPr>
          <p:cNvPr id="3" name="矩形 2"/>
          <p:cNvSpPr/>
          <p:nvPr/>
        </p:nvSpPr>
        <p:spPr bwMode="auto">
          <a:xfrm>
            <a:off x="6106685" y="2240303"/>
            <a:ext cx="2546331" cy="230833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D34328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持仓收益率是对累计收益率的全面升级</a:t>
            </a:r>
            <a:endParaRPr lang="zh-CN" altLang="zh-CN" sz="1000" b="1" dirty="0">
              <a:solidFill>
                <a:srgbClr val="D34328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2493" y="1505057"/>
            <a:ext cx="2074714" cy="56174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优势鲜明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7856" y="1482384"/>
            <a:ext cx="5028715" cy="998130"/>
            <a:chOff x="3862547" y="1083184"/>
            <a:chExt cx="7418823" cy="1330839"/>
          </a:xfrm>
        </p:grpSpPr>
        <p:sp>
          <p:nvSpPr>
            <p:cNvPr id="9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实用性强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862547" y="1572767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收益率仅针对当前持仓，历史已清仓数据不会影响当前情况，利于投资人评估。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离线计算，每日落表，历史可查，曲线易得。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7857" y="2750303"/>
            <a:ext cx="5028714" cy="690351"/>
            <a:chOff x="3862547" y="2939594"/>
            <a:chExt cx="7418823" cy="920468"/>
          </a:xfrm>
        </p:grpSpPr>
        <p:sp>
          <p:nvSpPr>
            <p:cNvPr id="12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适用面广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862547" y="3429176"/>
              <a:ext cx="7418823" cy="430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适用于所有类型的基金产品。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858" y="3683376"/>
            <a:ext cx="5028713" cy="998130"/>
            <a:chOff x="3862547" y="4718851"/>
            <a:chExt cx="7418823" cy="1330839"/>
          </a:xfrm>
        </p:grpSpPr>
        <p:sp>
          <p:nvSpPr>
            <p:cNvPr id="15" name="TextBox 33"/>
            <p:cNvSpPr txBox="1"/>
            <p:nvPr/>
          </p:nvSpPr>
          <p:spPr>
            <a:xfrm>
              <a:off x="3862548" y="4718851"/>
              <a:ext cx="2938773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盈亏醒目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可计算出每单位持仓成本，用于对比基金单位净值，盈亏情况，一目了然。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可用于计算非货基的昨日收益。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7856" y="522191"/>
            <a:ext cx="5028715" cy="690352"/>
            <a:chOff x="3862547" y="1083184"/>
            <a:chExt cx="7418823" cy="920469"/>
          </a:xfrm>
        </p:grpSpPr>
        <p:sp>
          <p:nvSpPr>
            <p:cNvPr id="18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EF5B35"/>
                  </a:solidFill>
                  <a:effectLst/>
                  <a:latin typeface="+mn-ea"/>
                  <a:ea typeface="+mn-ea"/>
                </a:rPr>
                <a:t>合理性高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卖出带走成本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/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收益，计算规则合理。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228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2C353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>
                  <a:solidFill>
                    <a:prstClr val="white"/>
                  </a:solidFill>
                  <a:ea typeface="宋体"/>
                </a:rPr>
                <a:t>03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11526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227476" y="484158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1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66716" y="1285831"/>
            <a:ext cx="2810568" cy="469349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242424"/>
                </a:solidFill>
                <a:ea typeface="微软雅黑"/>
                <a:cs typeface="微软雅黑"/>
              </a:rPr>
              <a:t>公式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47263" y="1867715"/>
                <a:ext cx="6849476" cy="3121239"/>
              </a:xfrm>
              <a:prstGeom prst="rect">
                <a:avLst/>
              </a:prstGeom>
              <a:noFill/>
            </p:spPr>
            <p:txBody>
              <a:bodyPr wrap="square" lIns="68571" tIns="34285" rIns="68571" bIns="34285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日持仓收益率 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日持仓收益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</m:den>
                    </m:f>
                  </m:oMath>
                </a14:m>
                <a:endParaRPr lang="en-US" altLang="zh-CN" sz="1200" i="1" dirty="0">
                  <a:solidFill>
                    <a:srgbClr val="242424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242424"/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zh-CN" altLang="en-US" sz="1200" dirty="0">
                    <a:solidFill>
                      <a:srgbClr val="242424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日累计收益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日累计已兑现收益</m:t>
                        </m:r>
                      </m:num>
                      <m:den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日累计成本</m:t>
                        </m:r>
                        <m:r>
                          <a:rPr lang="en-US" altLang="zh-CN" sz="1200" i="1" dirty="0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 dirty="0">
                            <a:solidFill>
                              <a:srgbClr val="D34328"/>
                            </a:solidFill>
                            <a:latin typeface="Cambria Math" panose="02040503050406030204" pitchFamily="18" charset="0"/>
                          </a:rPr>
                          <m:t>日累计已带走成本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200" dirty="0">
                    <a:solidFill>
                      <a:srgbClr val="242424"/>
                    </a:solidFill>
                  </a:rPr>
                  <a:t>                          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/>
                          </a:rPr>
                        </m:ctrlPr>
                      </m:fPr>
                      <m:num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日累计收益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第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日累计已兑现收益</m:t>
                            </m:r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日持仓成本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begChr m:val="（"/>
                            <m:endChr m:val="）"/>
                            <m:ctrlPr>
                              <a:rPr lang="zh-CN" altLang="en-US" sz="1200" i="1">
                                <a:solidFill>
                                  <a:srgbClr val="242424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altLang="zh-CN" sz="1200" i="1">
                                <a:solidFill>
                                  <a:srgbClr val="242424"/>
                                </a:solidFill>
                                <a:latin typeface="Cambria Math" panose="02040503050406030204" pitchFamily="18" charset="0"/>
                              </a:rPr>
                              <m:t>1 − </m:t>
                            </m:r>
                            <m:f>
                              <m:fPr>
                                <m:ctrlP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日卖出确认份额</m:t>
                                </m:r>
                              </m:num>
                              <m:den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第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zh-CN" altLang="en-US" sz="1200" i="1">
                                    <a:solidFill>
                                      <a:srgbClr val="242424"/>
                                    </a:solidFill>
                                    <a:latin typeface="Cambria Math" panose="02040503050406030204" pitchFamily="18" charset="0"/>
                                  </a:rPr>
                                  <m:t>日持仓份额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第</m:t>
                        </m:r>
                        <m:r>
                          <a:rPr lang="en-US" altLang="zh-CN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1200" i="1">
                            <a:solidFill>
                              <a:srgbClr val="242424"/>
                            </a:solidFill>
                            <a:latin typeface="Cambria Math" panose="02040503050406030204" pitchFamily="18" charset="0"/>
                          </a:rPr>
                          <m:t>日买入确认金额</m:t>
                        </m:r>
                      </m:den>
                    </m:f>
                  </m:oMath>
                </a14:m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注：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</a:t>
                </a:r>
                <a:r>
                  <a:rPr lang="zh-CN" altLang="en-US" sz="1200" dirty="0">
                    <a:solidFill>
                      <a:srgbClr val="D34328"/>
                    </a:solidFill>
                  </a:rPr>
                  <a:t>依赖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于第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n-1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日的计算结果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买入确认：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认购结果、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申购确认、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139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定投确认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rgbClr val="242424"/>
                    </a:solidFill>
                  </a:rPr>
                  <a:t>卖出确认：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124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赎回确认、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142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强赎确认、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150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清盘、</a:t>
                </a:r>
                <a:r>
                  <a:rPr lang="en-US" altLang="zh-CN" sz="1200" dirty="0">
                    <a:solidFill>
                      <a:srgbClr val="242424"/>
                    </a:solidFill>
                  </a:rPr>
                  <a:t>151</a:t>
                </a:r>
                <a:r>
                  <a:rPr lang="zh-CN" altLang="en-US" sz="1200" dirty="0">
                    <a:solidFill>
                      <a:srgbClr val="242424"/>
                    </a:solidFill>
                  </a:rPr>
                  <a:t>终止</a:t>
                </a:r>
                <a:endParaRPr lang="en-US" altLang="zh-CN" sz="1200" dirty="0">
                  <a:solidFill>
                    <a:srgbClr val="242424"/>
                  </a:solidFill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884" y="2490287"/>
                <a:ext cx="9133824" cy="4161652"/>
              </a:xfrm>
              <a:prstGeom prst="rect">
                <a:avLst/>
              </a:prstGeom>
              <a:blipFill rotWithShape="0">
                <a:blip r:embed="rId2"/>
                <a:stretch>
                  <a:fillRect l="-401" b="-2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9" name="矩形 8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7618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501900" y="484158"/>
            <a:ext cx="689049" cy="689138"/>
          </a:xfrm>
          <a:prstGeom prst="ellipse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3600" b="1" dirty="0">
                <a:solidFill>
                  <a:schemeClr val="bg1"/>
                </a:solidFill>
              </a:rPr>
              <a:t>2</a:t>
            </a:r>
            <a:endParaRPr kumimoji="1"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2136" y="594022"/>
            <a:ext cx="726370" cy="469408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242424"/>
                </a:solidFill>
                <a:ea typeface="微软雅黑"/>
                <a:cs typeface="微软雅黑"/>
              </a:rPr>
              <a:t>场景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8326" y="1388070"/>
            <a:ext cx="6288640" cy="2008242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dirty="0">
                <a:solidFill>
                  <a:srgbClr val="242424"/>
                </a:solidFill>
              </a:rPr>
              <a:t>原则：</a:t>
            </a:r>
            <a:endParaRPr lang="en-US" altLang="zh-CN" sz="1200" b="1" dirty="0">
              <a:solidFill>
                <a:srgbClr val="242424"/>
              </a:solidFill>
            </a:endParaRPr>
          </a:p>
          <a:p>
            <a:pPr marL="214284" indent="-2142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rgbClr val="242424"/>
                </a:solidFill>
              </a:rPr>
              <a:t>收益率计算时：先处理客户发起业务，再处理</a:t>
            </a:r>
            <a:r>
              <a:rPr lang="en-US" altLang="zh-CN" sz="1200" dirty="0">
                <a:solidFill>
                  <a:srgbClr val="242424"/>
                </a:solidFill>
              </a:rPr>
              <a:t>TA</a:t>
            </a:r>
            <a:r>
              <a:rPr lang="zh-CN" altLang="en-US" sz="1200" dirty="0">
                <a:solidFill>
                  <a:srgbClr val="242424"/>
                </a:solidFill>
              </a:rPr>
              <a:t>下发业务。</a:t>
            </a:r>
            <a:endParaRPr lang="en-US" altLang="zh-CN" sz="1200" dirty="0">
              <a:solidFill>
                <a:srgbClr val="242424"/>
              </a:solidFill>
            </a:endParaRPr>
          </a:p>
          <a:p>
            <a:pPr marL="214284" indent="-2142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rgbClr val="242424"/>
                </a:solidFill>
              </a:rPr>
              <a:t>客户发起时：花钱的要记入成本，取钱的要带走收益</a:t>
            </a:r>
            <a:r>
              <a:rPr kumimoji="1" lang="en-US" altLang="zh-CN" sz="1200" dirty="0">
                <a:solidFill>
                  <a:srgbClr val="242424"/>
                </a:solidFill>
              </a:rPr>
              <a:t>&amp;</a:t>
            </a:r>
            <a:r>
              <a:rPr kumimoji="1" lang="zh-CN" altLang="en-US" sz="1200" dirty="0">
                <a:solidFill>
                  <a:srgbClr val="242424"/>
                </a:solidFill>
              </a:rPr>
              <a:t>成本。</a:t>
            </a:r>
            <a:endParaRPr kumimoji="1" lang="en-US" altLang="zh-CN" sz="1200" dirty="0">
              <a:solidFill>
                <a:srgbClr val="242424"/>
              </a:solidFill>
            </a:endParaRPr>
          </a:p>
          <a:p>
            <a:pPr marL="214284" indent="-2142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sz="1200" dirty="0">
                <a:solidFill>
                  <a:srgbClr val="242424"/>
                </a:solidFill>
              </a:rPr>
              <a:t>TA</a:t>
            </a:r>
            <a:r>
              <a:rPr kumimoji="1" lang="zh-CN" altLang="en-US" sz="1200" dirty="0">
                <a:solidFill>
                  <a:srgbClr val="242424"/>
                </a:solidFill>
              </a:rPr>
              <a:t>下发时：①</a:t>
            </a:r>
            <a:r>
              <a:rPr kumimoji="1" lang="zh-CN" altLang="en-US" sz="1200" dirty="0">
                <a:solidFill>
                  <a:srgbClr val="D34328"/>
                </a:solidFill>
              </a:rPr>
              <a:t>普通场景</a:t>
            </a:r>
            <a:r>
              <a:rPr kumimoji="1" lang="zh-CN" altLang="en-US" sz="1200" dirty="0">
                <a:solidFill>
                  <a:srgbClr val="242424"/>
                </a:solidFill>
              </a:rPr>
              <a:t>：持仓不为</a:t>
            </a:r>
            <a:r>
              <a:rPr kumimoji="1" lang="en-US" altLang="zh-CN" sz="1200" dirty="0">
                <a:solidFill>
                  <a:srgbClr val="242424"/>
                </a:solidFill>
              </a:rPr>
              <a:t>0</a:t>
            </a:r>
            <a:r>
              <a:rPr kumimoji="1" lang="zh-CN" altLang="en-US" sz="1200" dirty="0">
                <a:solidFill>
                  <a:srgbClr val="242424"/>
                </a:solidFill>
              </a:rPr>
              <a:t>的，调增份额不记入成本，调减份额不带走收益</a:t>
            </a:r>
            <a:r>
              <a:rPr kumimoji="1" lang="en-US" altLang="zh-CN" sz="1200" dirty="0">
                <a:solidFill>
                  <a:srgbClr val="242424"/>
                </a:solidFill>
              </a:rPr>
              <a:t>&amp;</a:t>
            </a:r>
            <a:r>
              <a:rPr kumimoji="1" lang="zh-CN" altLang="en-US" sz="1200" dirty="0">
                <a:solidFill>
                  <a:srgbClr val="242424"/>
                </a:solidFill>
              </a:rPr>
              <a:t>成本；②</a:t>
            </a:r>
            <a:r>
              <a:rPr kumimoji="1" lang="zh-CN" altLang="en-US" sz="1200" dirty="0">
                <a:solidFill>
                  <a:srgbClr val="D34328"/>
                </a:solidFill>
              </a:rPr>
              <a:t>特殊场景</a:t>
            </a:r>
            <a:r>
              <a:rPr kumimoji="1" lang="zh-CN" altLang="en-US" sz="1200" dirty="0">
                <a:solidFill>
                  <a:srgbClr val="242424"/>
                </a:solidFill>
              </a:rPr>
              <a:t>：持仓为</a:t>
            </a:r>
            <a:r>
              <a:rPr kumimoji="1" lang="en-US" altLang="zh-CN" sz="1200" dirty="0">
                <a:solidFill>
                  <a:srgbClr val="242424"/>
                </a:solidFill>
              </a:rPr>
              <a:t>0</a:t>
            </a:r>
            <a:r>
              <a:rPr kumimoji="1" lang="zh-CN" altLang="en-US" sz="1200" dirty="0">
                <a:solidFill>
                  <a:srgbClr val="242424"/>
                </a:solidFill>
              </a:rPr>
              <a:t>的，视为首日持仓，调增份额的记入成本，防止持仓收益率无穷大（兼容</a:t>
            </a:r>
            <a:r>
              <a:rPr kumimoji="1" lang="zh-CN" altLang="en-US" sz="1200" dirty="0">
                <a:solidFill>
                  <a:srgbClr val="D34328"/>
                </a:solidFill>
              </a:rPr>
              <a:t>爱理财解散</a:t>
            </a:r>
            <a:r>
              <a:rPr kumimoji="1" lang="zh-CN" altLang="en-US" sz="1200" dirty="0">
                <a:solidFill>
                  <a:srgbClr val="242424"/>
                </a:solidFill>
              </a:rPr>
              <a:t>后份额归入基金账户页等特殊情况的持仓收益率处理）。</a:t>
            </a:r>
            <a:endParaRPr kumimoji="1" lang="en-US" altLang="zh-CN" sz="1200" dirty="0">
              <a:solidFill>
                <a:srgbClr val="242424"/>
              </a:solidFill>
            </a:endParaRPr>
          </a:p>
          <a:p>
            <a:pPr marL="214284" indent="-21428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200" dirty="0">
                <a:solidFill>
                  <a:srgbClr val="D34328"/>
                </a:solidFill>
              </a:rPr>
              <a:t>特例</a:t>
            </a:r>
            <a:r>
              <a:rPr kumimoji="1" lang="en-US" altLang="zh-CN" sz="1200" dirty="0">
                <a:solidFill>
                  <a:srgbClr val="D34328"/>
                </a:solidFill>
              </a:rPr>
              <a:t>AB</a:t>
            </a:r>
            <a:r>
              <a:rPr kumimoji="1" lang="zh-CN" altLang="en-US" sz="1200" dirty="0">
                <a:solidFill>
                  <a:srgbClr val="D34328"/>
                </a:solidFill>
              </a:rPr>
              <a:t>基金</a:t>
            </a:r>
            <a:r>
              <a:rPr kumimoji="1" lang="zh-CN" altLang="en-US" sz="1200" dirty="0">
                <a:solidFill>
                  <a:srgbClr val="242424"/>
                </a:solidFill>
              </a:rPr>
              <a:t>升降级：强增按申购记入成本，强减按赎回带走收益</a:t>
            </a:r>
            <a:r>
              <a:rPr kumimoji="1" lang="en-US" altLang="zh-CN" sz="1200" dirty="0">
                <a:solidFill>
                  <a:srgbClr val="242424"/>
                </a:solidFill>
              </a:rPr>
              <a:t>&amp;</a:t>
            </a:r>
            <a:r>
              <a:rPr kumimoji="1" lang="zh-CN" altLang="en-US" sz="1200" dirty="0">
                <a:solidFill>
                  <a:srgbClr val="242424"/>
                </a:solidFill>
              </a:rPr>
              <a:t>成本。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282744"/>
              </p:ext>
            </p:extLst>
          </p:nvPr>
        </p:nvGraphicFramePr>
        <p:xfrm>
          <a:off x="871935" y="3720953"/>
          <a:ext cx="7400130" cy="99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00065"/>
                <a:gridCol w="3700065"/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 smtClean="0">
                          <a:solidFill>
                            <a:srgbClr val="2C3533"/>
                          </a:solidFill>
                        </a:rPr>
                        <a:t>客户发起业务</a:t>
                      </a:r>
                      <a:endParaRPr lang="zh-CN" altLang="en-US" sz="1200" b="1" dirty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rgbClr val="2C3533"/>
                          </a:solidFill>
                        </a:rPr>
                        <a:t>TA</a:t>
                      </a:r>
                      <a:r>
                        <a:rPr lang="zh-CN" altLang="en-US" sz="1200" b="1" dirty="0" smtClean="0">
                          <a:solidFill>
                            <a:srgbClr val="2C3533"/>
                          </a:solidFill>
                        </a:rPr>
                        <a:t>下发业务</a:t>
                      </a:r>
                      <a:endParaRPr lang="zh-CN" altLang="en-US" sz="1200" b="1" dirty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</a:tr>
              <a:tr h="27813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C3533"/>
                          </a:solidFill>
                        </a:rPr>
                        <a:t>认购结果、申购确认、定投确认、转换入</a:t>
                      </a:r>
                      <a:endParaRPr lang="en-US" altLang="zh-CN" sz="1200" dirty="0" smtClean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solidFill>
                            <a:srgbClr val="2C3533"/>
                          </a:solidFill>
                        </a:rPr>
                        <a:t>红利再投、强增、非交易过户入、转托管入</a:t>
                      </a:r>
                      <a:endParaRPr lang="zh-CN" altLang="en-US" sz="1200" dirty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</a:tr>
              <a:tr h="434340"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C3533"/>
                          </a:solidFill>
                        </a:rPr>
                        <a:t>赎回确认、快赎、转换出、非交易过户出、转托管出</a:t>
                      </a:r>
                      <a:endParaRPr lang="en-US" altLang="zh-CN" sz="1200" dirty="0" smtClean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2C3533"/>
                          </a:solidFill>
                        </a:rPr>
                        <a:t>强赎确认、强减、清盘、终止</a:t>
                      </a:r>
                      <a:endParaRPr lang="en-US" altLang="zh-CN" sz="1200" dirty="0" smtClean="0">
                        <a:solidFill>
                          <a:srgbClr val="2C3533"/>
                        </a:solidFill>
                      </a:endParaRPr>
                    </a:p>
                    <a:p>
                      <a:pPr algn="ctr"/>
                      <a:endParaRPr lang="zh-CN" altLang="en-US" sz="1200" dirty="0">
                        <a:solidFill>
                          <a:srgbClr val="2C3533"/>
                        </a:solidFill>
                      </a:endParaRPr>
                    </a:p>
                  </a:txBody>
                  <a:tcPr marL="68571" marR="68571" marT="34290" marB="34290"/>
                </a:tc>
              </a:tr>
            </a:tbl>
          </a:graphicData>
        </a:graphic>
      </p:graphicFrame>
      <p:grpSp>
        <p:nvGrpSpPr>
          <p:cNvPr id="8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9" name="矩形 8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0" name="矩形 9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21603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16332" y="913713"/>
            <a:ext cx="2037816" cy="299434"/>
          </a:xfrm>
          <a:prstGeom prst="roundRect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基金产品持仓</a:t>
            </a:r>
            <a:r>
              <a:rPr lang="en-US" altLang="zh-CN" sz="1000" dirty="0">
                <a:solidFill>
                  <a:srgbClr val="2C3533"/>
                </a:solidFill>
              </a:rPr>
              <a:t>&amp;</a:t>
            </a:r>
            <a:r>
              <a:rPr lang="zh-CN" altLang="en-US" sz="1000" dirty="0">
                <a:solidFill>
                  <a:srgbClr val="2C3533"/>
                </a:solidFill>
              </a:rPr>
              <a:t>净值更新完成</a:t>
            </a:r>
          </a:p>
        </p:txBody>
      </p:sp>
      <p:sp>
        <p:nvSpPr>
          <p:cNvPr id="6" name="菱形 5"/>
          <p:cNvSpPr/>
          <p:nvPr/>
        </p:nvSpPr>
        <p:spPr>
          <a:xfrm>
            <a:off x="4016331" y="1678279"/>
            <a:ext cx="2038235" cy="729266"/>
          </a:xfrm>
          <a:prstGeom prst="diamond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en-US" altLang="zh-CN" sz="1000" dirty="0">
                <a:solidFill>
                  <a:srgbClr val="2C3533"/>
                </a:solidFill>
              </a:rPr>
              <a:t>AB</a:t>
            </a:r>
            <a:r>
              <a:rPr lang="zh-CN" altLang="en-US" sz="1000" dirty="0">
                <a:solidFill>
                  <a:srgbClr val="2C3533"/>
                </a:solidFill>
              </a:rPr>
              <a:t>升降级：</a:t>
            </a:r>
            <a:endParaRPr lang="en-US" altLang="zh-CN" sz="1000" dirty="0">
              <a:solidFill>
                <a:srgbClr val="2C3533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当日确认流水是否同时存在</a:t>
            </a:r>
            <a:r>
              <a:rPr lang="en-US" altLang="zh-CN" sz="1000" dirty="0">
                <a:solidFill>
                  <a:srgbClr val="2C3533"/>
                </a:solidFill>
              </a:rPr>
              <a:t>AB</a:t>
            </a:r>
            <a:r>
              <a:rPr lang="zh-CN" altLang="en-US" sz="1000" dirty="0">
                <a:solidFill>
                  <a:srgbClr val="2C3533"/>
                </a:solidFill>
              </a:rPr>
              <a:t>产品？</a:t>
            </a:r>
          </a:p>
        </p:txBody>
      </p:sp>
      <p:sp>
        <p:nvSpPr>
          <p:cNvPr id="8" name="菱形 7"/>
          <p:cNvSpPr/>
          <p:nvPr/>
        </p:nvSpPr>
        <p:spPr>
          <a:xfrm>
            <a:off x="1484712" y="2722037"/>
            <a:ext cx="1612148" cy="718200"/>
          </a:xfrm>
          <a:prstGeom prst="diamond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en-US" altLang="zh-CN" sz="1000" dirty="0">
                <a:solidFill>
                  <a:srgbClr val="2C3533"/>
                </a:solidFill>
              </a:rPr>
              <a:t>TA</a:t>
            </a:r>
            <a:r>
              <a:rPr lang="zh-CN" altLang="en-US" sz="1000" dirty="0">
                <a:solidFill>
                  <a:srgbClr val="2C3533"/>
                </a:solidFill>
              </a:rPr>
              <a:t>下发时的持仓份额</a:t>
            </a:r>
            <a:r>
              <a:rPr lang="en-US" altLang="zh-CN" sz="1000" dirty="0">
                <a:solidFill>
                  <a:srgbClr val="2C3533"/>
                </a:solidFill>
              </a:rPr>
              <a:t>=0</a:t>
            </a:r>
            <a:r>
              <a:rPr lang="zh-CN" altLang="en-US" sz="1000" dirty="0">
                <a:solidFill>
                  <a:srgbClr val="2C3533"/>
                </a:solidFill>
              </a:rPr>
              <a:t>？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2552119" y="3961177"/>
            <a:ext cx="1422560" cy="717761"/>
          </a:xfrm>
          <a:prstGeom prst="roundRect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000" dirty="0">
                <a:solidFill>
                  <a:srgbClr val="D34328"/>
                </a:solidFill>
              </a:rPr>
              <a:t>特殊场景：</a:t>
            </a:r>
            <a:endParaRPr lang="en-US" altLang="zh-CN" sz="1000" dirty="0">
              <a:solidFill>
                <a:srgbClr val="D34328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调增份额记入成本</a:t>
            </a:r>
            <a:endParaRPr lang="en-US" altLang="zh-CN" sz="1000" dirty="0">
              <a:solidFill>
                <a:srgbClr val="2C3533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不存在调减份额情况</a:t>
            </a:r>
            <a:endParaRPr lang="en-US" altLang="zh-CN" sz="1000" dirty="0">
              <a:solidFill>
                <a:srgbClr val="2C3533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097468" y="2722960"/>
            <a:ext cx="1422560" cy="717761"/>
          </a:xfrm>
          <a:prstGeom prst="roundRect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000" dirty="0">
                <a:solidFill>
                  <a:srgbClr val="D34328"/>
                </a:solidFill>
              </a:rPr>
              <a:t>特例</a:t>
            </a:r>
            <a:r>
              <a:rPr lang="en-US" altLang="zh-CN" sz="1000" dirty="0">
                <a:solidFill>
                  <a:srgbClr val="D34328"/>
                </a:solidFill>
              </a:rPr>
              <a:t>AB</a:t>
            </a:r>
            <a:r>
              <a:rPr lang="zh-CN" altLang="en-US" sz="1000" dirty="0">
                <a:solidFill>
                  <a:srgbClr val="D34328"/>
                </a:solidFill>
              </a:rPr>
              <a:t>升降级：</a:t>
            </a:r>
            <a:endParaRPr lang="en-US" altLang="zh-CN" sz="1000" dirty="0">
              <a:solidFill>
                <a:srgbClr val="D34328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强增按申购处理</a:t>
            </a:r>
            <a:endParaRPr lang="en-US" altLang="zh-CN" sz="1000" dirty="0">
              <a:solidFill>
                <a:srgbClr val="2C3533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强减按赎回处理</a:t>
            </a:r>
          </a:p>
        </p:txBody>
      </p:sp>
      <p:cxnSp>
        <p:nvCxnSpPr>
          <p:cNvPr id="16" name="直接箭头连接符 15"/>
          <p:cNvCxnSpPr>
            <a:stCxn id="5" idx="2"/>
            <a:endCxn id="6" idx="0"/>
          </p:cNvCxnSpPr>
          <p:nvPr/>
        </p:nvCxnSpPr>
        <p:spPr>
          <a:xfrm>
            <a:off x="5035240" y="1213146"/>
            <a:ext cx="208" cy="465133"/>
          </a:xfrm>
          <a:prstGeom prst="straightConnector1">
            <a:avLst/>
          </a:prstGeom>
          <a:ln w="19050">
            <a:solidFill>
              <a:srgbClr val="2C35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6" idx="3"/>
            <a:endCxn id="14" idx="0"/>
          </p:cNvCxnSpPr>
          <p:nvPr/>
        </p:nvCxnSpPr>
        <p:spPr>
          <a:xfrm>
            <a:off x="6054566" y="2042912"/>
            <a:ext cx="1754182" cy="680048"/>
          </a:xfrm>
          <a:prstGeom prst="bentConnector2">
            <a:avLst/>
          </a:prstGeom>
          <a:ln w="19050">
            <a:solidFill>
              <a:srgbClr val="2C35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6" idx="1"/>
            <a:endCxn id="8" idx="0"/>
          </p:cNvCxnSpPr>
          <p:nvPr/>
        </p:nvCxnSpPr>
        <p:spPr>
          <a:xfrm rot="10800000" flipV="1">
            <a:off x="2290787" y="2042912"/>
            <a:ext cx="1725545" cy="679125"/>
          </a:xfrm>
          <a:prstGeom prst="bentConnector2">
            <a:avLst/>
          </a:prstGeom>
          <a:ln w="19050">
            <a:solidFill>
              <a:srgbClr val="2C35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8" idx="3"/>
            <a:endCxn id="10" idx="0"/>
          </p:cNvCxnSpPr>
          <p:nvPr/>
        </p:nvCxnSpPr>
        <p:spPr>
          <a:xfrm>
            <a:off x="3096860" y="3081136"/>
            <a:ext cx="166540" cy="880040"/>
          </a:xfrm>
          <a:prstGeom prst="bentConnector2">
            <a:avLst/>
          </a:prstGeom>
          <a:ln w="19050">
            <a:solidFill>
              <a:srgbClr val="2C35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608082" y="3961177"/>
            <a:ext cx="1422560" cy="717761"/>
          </a:xfrm>
          <a:prstGeom prst="roundRect">
            <a:avLst/>
          </a:prstGeom>
          <a:ln w="19050">
            <a:solidFill>
              <a:srgbClr val="2C353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000" dirty="0">
                <a:solidFill>
                  <a:srgbClr val="D34328"/>
                </a:solidFill>
              </a:rPr>
              <a:t>普通场景：</a:t>
            </a:r>
            <a:endParaRPr lang="en-US" altLang="zh-CN" sz="1000" dirty="0">
              <a:solidFill>
                <a:srgbClr val="D34328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调增份额不记入成本</a:t>
            </a:r>
            <a:endParaRPr lang="en-US" altLang="zh-CN" sz="1000" dirty="0">
              <a:solidFill>
                <a:srgbClr val="2C3533"/>
              </a:solidFill>
            </a:endParaRPr>
          </a:p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调减份额不带走收益</a:t>
            </a:r>
            <a:r>
              <a:rPr lang="en-US" altLang="zh-CN" sz="1000" dirty="0">
                <a:solidFill>
                  <a:srgbClr val="2C3533"/>
                </a:solidFill>
              </a:rPr>
              <a:t>/</a:t>
            </a:r>
            <a:r>
              <a:rPr lang="zh-CN" altLang="en-US" sz="1000" dirty="0">
                <a:solidFill>
                  <a:srgbClr val="2C3533"/>
                </a:solidFill>
              </a:rPr>
              <a:t>成本</a:t>
            </a:r>
          </a:p>
        </p:txBody>
      </p:sp>
      <p:cxnSp>
        <p:nvCxnSpPr>
          <p:cNvPr id="31" name="肘形连接符 30"/>
          <p:cNvCxnSpPr>
            <a:stCxn id="8" idx="1"/>
            <a:endCxn id="30" idx="0"/>
          </p:cNvCxnSpPr>
          <p:nvPr/>
        </p:nvCxnSpPr>
        <p:spPr>
          <a:xfrm rot="10800000" flipV="1">
            <a:off x="1319363" y="3081136"/>
            <a:ext cx="165350" cy="880040"/>
          </a:xfrm>
          <a:prstGeom prst="bentConnector2">
            <a:avLst/>
          </a:prstGeom>
          <a:ln w="19050">
            <a:solidFill>
              <a:srgbClr val="2C3533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662443" y="1777779"/>
            <a:ext cx="538428" cy="23083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是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870026" y="1777779"/>
            <a:ext cx="538428" cy="23083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否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263400" y="3371076"/>
            <a:ext cx="538428" cy="23083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是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80934" y="3371076"/>
            <a:ext cx="538428" cy="23083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2C3533"/>
                </a:solidFill>
              </a:rPr>
              <a:t>否</a:t>
            </a:r>
          </a:p>
        </p:txBody>
      </p:sp>
      <p:sp>
        <p:nvSpPr>
          <p:cNvPr id="39" name="矩形 38"/>
          <p:cNvSpPr/>
          <p:nvPr/>
        </p:nvSpPr>
        <p:spPr>
          <a:xfrm>
            <a:off x="487171" y="584392"/>
            <a:ext cx="726370" cy="469349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rgbClr val="242424"/>
                </a:solidFill>
                <a:ea typeface="微软雅黑"/>
                <a:cs typeface="微软雅黑"/>
              </a:rPr>
              <a:t>图解</a:t>
            </a:r>
            <a:endParaRPr lang="en-US" altLang="zh-CN" sz="2000" b="1" dirty="0">
              <a:solidFill>
                <a:srgbClr val="242424"/>
              </a:solidFill>
              <a:ea typeface="微软雅黑"/>
              <a:cs typeface="微软雅黑"/>
            </a:endParaRPr>
          </a:p>
        </p:txBody>
      </p:sp>
      <p:grpSp>
        <p:nvGrpSpPr>
          <p:cNvPr id="40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1" name="矩形 40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2" name="矩形 41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8032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616296" y="-3760"/>
            <a:ext cx="3527108" cy="5164038"/>
          </a:xfrm>
          <a:prstGeom prst="rect">
            <a:avLst/>
          </a:prstGeom>
          <a:solidFill>
            <a:srgbClr val="2C3533">
              <a:alpha val="92000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6" tIns="26786" rIns="26786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23"/>
            <a:endParaRPr lang="zh-CN" altLang="en-US" sz="2400"/>
          </a:p>
        </p:txBody>
      </p:sp>
      <p:sp>
        <p:nvSpPr>
          <p:cNvPr id="3" name="矩形 2"/>
          <p:cNvSpPr/>
          <p:nvPr/>
        </p:nvSpPr>
        <p:spPr bwMode="auto">
          <a:xfrm>
            <a:off x="6106685" y="2240303"/>
            <a:ext cx="2546331" cy="230833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2C3533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测试与业务仅能少量抽样来验证</a:t>
            </a:r>
            <a:endParaRPr lang="zh-CN" altLang="zh-CN" sz="1000" b="1" dirty="0">
              <a:solidFill>
                <a:srgbClr val="2C3533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342493" y="1505057"/>
            <a:ext cx="2074714" cy="56174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3 </a:t>
            </a:r>
            <a:r>
              <a:rPr lang="zh-CN" altLang="en-US" dirty="0"/>
              <a:t>难点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7856" y="1672557"/>
            <a:ext cx="5028715" cy="1228962"/>
            <a:chOff x="3862547" y="1083184"/>
            <a:chExt cx="7418823" cy="1638615"/>
          </a:xfrm>
        </p:grpSpPr>
        <p:sp>
          <p:nvSpPr>
            <p:cNvPr id="9" name="TextBox 31"/>
            <p:cNvSpPr txBox="1"/>
            <p:nvPr/>
          </p:nvSpPr>
          <p:spPr>
            <a:xfrm>
              <a:off x="3862548" y="1083184"/>
              <a:ext cx="2700851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增量数据计算规则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3862547" y="1572767"/>
              <a:ext cx="7418823" cy="11490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份额取法：普基超基统一逻辑，均按交易确认日更新持仓。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净值取法：增量取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WIND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来得早，历史取行情文件对得准。确保净值与份额日期匹配。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67857" y="2822923"/>
            <a:ext cx="5028714" cy="998130"/>
            <a:chOff x="3862547" y="2939594"/>
            <a:chExt cx="7418823" cy="1330839"/>
          </a:xfrm>
        </p:grpSpPr>
        <p:sp>
          <p:nvSpPr>
            <p:cNvPr id="12" name="TextBox 33"/>
            <p:cNvSpPr txBox="1"/>
            <p:nvPr/>
          </p:nvSpPr>
          <p:spPr>
            <a:xfrm>
              <a:off x="3862547" y="2939594"/>
              <a:ext cx="2700852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异常交易兼容逻辑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3862547" y="3429177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例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：实际清盘但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TA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仅下发现金分红未清掉份额，导致收益率偏高。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例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：柜台下单，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C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端无交易记录，导致收益率偏低。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858" y="3973288"/>
            <a:ext cx="5028713" cy="998129"/>
            <a:chOff x="3862547" y="4718851"/>
            <a:chExt cx="7418823" cy="1330838"/>
          </a:xfrm>
        </p:grpSpPr>
        <p:sp>
          <p:nvSpPr>
            <p:cNvPr id="15" name="TextBox 33"/>
            <p:cNvSpPr txBox="1"/>
            <p:nvPr/>
          </p:nvSpPr>
          <p:spPr>
            <a:xfrm>
              <a:off x="3862548" y="4718851"/>
              <a:ext cx="2938773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错漏数据核对补充</a:t>
              </a:r>
              <a:endParaRPr lang="en-US" altLang="zh-CN" sz="1600" b="1" dirty="0">
                <a:solidFill>
                  <a:srgbClr val="F4A628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862547" y="5208433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例：单位净值存在脏数据，成本计算多次，导致收益率偏低。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解：批量筛查，逐笔分析，归纳原因，同类核实，修复重跑。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7856" y="522191"/>
            <a:ext cx="5028715" cy="998130"/>
            <a:chOff x="3862547" y="1083184"/>
            <a:chExt cx="7418823" cy="1330839"/>
          </a:xfrm>
        </p:grpSpPr>
        <p:sp>
          <p:nvSpPr>
            <p:cNvPr id="18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EF5B35"/>
                  </a:solidFill>
                  <a:effectLst/>
                  <a:latin typeface="+mn-ea"/>
                  <a:ea typeface="+mn-ea"/>
                </a:rPr>
                <a:t>历史数据初始化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3862547" y="1572767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数据量大：利用大数据平台，处理交易、分红、持仓等超过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200G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数据。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循环迭代：当日数据依赖上日结果，需执行大量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SQL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，验证难度大。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39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5636034" y="0"/>
            <a:ext cx="3527108" cy="5164038"/>
          </a:xfrm>
          <a:prstGeom prst="rect">
            <a:avLst/>
          </a:prstGeom>
          <a:solidFill>
            <a:srgbClr val="553A6C">
              <a:alpha val="91765"/>
            </a:srgbClr>
          </a:solidFill>
          <a:ln w="12700" cap="flat" cmpd="sng" algn="ctr">
            <a:noFill/>
            <a:prstDash val="solid"/>
            <a:miter lim="0"/>
            <a:headEnd type="none" w="med" len="med"/>
            <a:tailEnd type="none" w="med" len="med"/>
          </a:ln>
          <a:effectLst>
            <a:outerShdw blurRad="25400" dist="12700" dir="5400000" algn="ctr" rotWithShape="0">
              <a:srgbClr val="000000">
                <a:alpha val="50000"/>
              </a:srgbClr>
            </a:outerShdw>
          </a:effectLst>
        </p:spPr>
        <p:txBody>
          <a:bodyPr rot="0" spcFirstLastPara="0" vertOverflow="overflow" horzOverflow="overflow" vert="horz" wrap="square" lIns="26786" tIns="26786" rIns="26786" bIns="267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23"/>
            <a:endParaRPr lang="zh-CN" altLang="en-US" sz="2400"/>
          </a:p>
        </p:txBody>
      </p:sp>
      <p:sp>
        <p:nvSpPr>
          <p:cNvPr id="3" name="文本框 3"/>
          <p:cNvSpPr txBox="1"/>
          <p:nvPr/>
        </p:nvSpPr>
        <p:spPr>
          <a:xfrm>
            <a:off x="6342493" y="1505057"/>
            <a:ext cx="2074714" cy="561741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>
            <a:defPPr>
              <a:defRPr lang="zh-CN"/>
            </a:defPPr>
            <a:lvl1pPr marL="0" algn="l" defTabSz="685800" eaLnBrk="1" latinLnBrk="0" hangingPunct="1">
              <a:defRPr sz="3200">
                <a:solidFill>
                  <a:schemeClr val="bg1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  <a:cs typeface="+mn-cs"/>
              </a:defRPr>
            </a:lvl1pPr>
            <a:lvl2pPr marL="3429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eaLnBrk="1" latinLnBrk="0" hangingPunct="1"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>
              <a:defRPr sz="13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4 </a:t>
            </a:r>
            <a:r>
              <a:rPr lang="zh-CN" altLang="en-US" dirty="0"/>
              <a:t>历程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106685" y="2240303"/>
            <a:ext cx="2546331" cy="230833"/>
          </a:xfrm>
          <a:prstGeom prst="rect">
            <a:avLst/>
          </a:prstGeom>
          <a:solidFill>
            <a:schemeClr val="bg1"/>
          </a:solidFill>
        </p:spPr>
        <p:txBody>
          <a:bodyPr wrap="square" lIns="68571" tIns="34285" rIns="68571" bIns="34285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2C3533"/>
                </a:solidFill>
                <a:latin typeface="HelveticaNeueLT Pro 67 MdCn" panose="020B0606030502030204" pitchFamily="34" charset="0"/>
                <a:ea typeface="Hiragino Sans GB W3" panose="020B0300000000000000" pitchFamily="34" charset="-122"/>
              </a:rPr>
              <a:t>项目产出历程</a:t>
            </a:r>
            <a:endParaRPr lang="zh-CN" altLang="zh-CN" sz="1000" b="1" dirty="0">
              <a:solidFill>
                <a:srgbClr val="2C3533"/>
              </a:solidFill>
              <a:latin typeface="HelveticaNeueLT Pro 67 MdCn" panose="020B0606030502030204" pitchFamily="34" charset="0"/>
              <a:ea typeface="Hiragino Sans GB W3" panose="020B0300000000000000" pitchFamily="34" charset="-122"/>
            </a:endParaRPr>
          </a:p>
        </p:txBody>
      </p:sp>
      <p:sp>
        <p:nvSpPr>
          <p:cNvPr id="5" name="TextBox 31"/>
          <p:cNvSpPr txBox="1"/>
          <p:nvPr/>
        </p:nvSpPr>
        <p:spPr>
          <a:xfrm>
            <a:off x="467855" y="508454"/>
            <a:ext cx="2617843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项目产出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：前后历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时</a:t>
            </a:r>
            <a:r>
              <a:rPr lang="en-US" altLang="zh-CN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5</a:t>
            </a:r>
            <a:r>
              <a:rPr lang="zh-CN" altLang="en-US" sz="1600" b="1" dirty="0" smtClean="0">
                <a:solidFill>
                  <a:srgbClr val="EF5B35"/>
                </a:solidFill>
                <a:effectLst/>
                <a:latin typeface="+mn-ea"/>
                <a:ea typeface="+mn-ea"/>
              </a:rPr>
              <a:t>月余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  <a:ea typeface="+mn-ea"/>
            </a:endParaRPr>
          </a:p>
        </p:txBody>
      </p:sp>
      <p:sp>
        <p:nvSpPr>
          <p:cNvPr id="9" name="对角圆角矩形 8"/>
          <p:cNvSpPr/>
          <p:nvPr/>
        </p:nvSpPr>
        <p:spPr>
          <a:xfrm>
            <a:off x="547309" y="2701967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33</a:t>
            </a:r>
            <a:r>
              <a:rPr lang="zh-CN" altLang="en-US" sz="1400" b="1" dirty="0">
                <a:solidFill>
                  <a:srgbClr val="215968"/>
                </a:solidFill>
              </a:rPr>
              <a:t>个</a:t>
            </a:r>
            <a:endParaRPr lang="en-US" altLang="zh-CN" sz="1400" b="1" dirty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需求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预梳理异常场景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3140908" y="2694976"/>
            <a:ext cx="1948013" cy="2129130"/>
          </a:xfrm>
          <a:prstGeom prst="round2DiagRect">
            <a:avLst>
              <a:gd name="adj1" fmla="val 38889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solidFill>
                  <a:srgbClr val="215968"/>
                </a:solidFill>
              </a:rPr>
              <a:t>5</a:t>
            </a:r>
            <a:r>
              <a:rPr lang="zh-CN" altLang="en-US" sz="1400" b="1" dirty="0" smtClean="0">
                <a:solidFill>
                  <a:srgbClr val="215968"/>
                </a:solidFill>
              </a:rPr>
              <a:t>个</a:t>
            </a:r>
            <a:endParaRPr lang="en-US" altLang="zh-CN" sz="1400" b="1" dirty="0" smtClean="0">
              <a:solidFill>
                <a:srgbClr val="215968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生</a:t>
            </a:r>
            <a:r>
              <a:rPr lang="zh-CN" altLang="en-US" sz="16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产验证阶</a:t>
            </a:r>
            <a:r>
              <a:rPr lang="zh-CN" altLang="en-US" sz="16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段</a:t>
            </a:r>
            <a:endParaRPr lang="en-US" altLang="zh-CN" sz="1600" dirty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额</a:t>
            </a:r>
            <a:r>
              <a:rPr lang="zh-CN" altLang="en-US" sz="1100" dirty="0" smtClean="0">
                <a:solidFill>
                  <a:srgbClr val="215968"/>
                </a:solidFill>
                <a:latin typeface="微软雅黑" pitchFamily="34" charset="-122"/>
                <a:ea typeface="微软雅黑" pitchFamily="34" charset="-122"/>
              </a:rPr>
              <a:t>外遇到异常场景</a:t>
            </a:r>
            <a:endParaRPr lang="en-US" altLang="zh-CN" sz="1100" dirty="0" smtClean="0">
              <a:solidFill>
                <a:srgbClr val="215968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0" y="927171"/>
            <a:ext cx="5511818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61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F4A6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>
                  <a:solidFill>
                    <a:prstClr val="white"/>
                  </a:solidFill>
                  <a:ea typeface="宋体"/>
                </a:rPr>
                <a:t>04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22581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48"/>
          <p:cNvGrpSpPr/>
          <p:nvPr/>
        </p:nvGrpSpPr>
        <p:grpSpPr>
          <a:xfrm>
            <a:off x="3373679" y="1373271"/>
            <a:ext cx="2396643" cy="2396958"/>
            <a:chOff x="1535219" y="3885172"/>
            <a:chExt cx="2396955" cy="2396957"/>
          </a:xfrm>
        </p:grpSpPr>
        <p:sp>
          <p:nvSpPr>
            <p:cNvPr id="14" name="椭圆 13"/>
            <p:cNvSpPr/>
            <p:nvPr/>
          </p:nvSpPr>
          <p:spPr bwMode="auto">
            <a:xfrm>
              <a:off x="1535219" y="3885172"/>
              <a:ext cx="2396955" cy="2396957"/>
            </a:xfrm>
            <a:prstGeom prst="ellipse">
              <a:avLst/>
            </a:prstGeom>
            <a:solidFill>
              <a:srgbClr val="D34328"/>
            </a:solidFill>
            <a:ln w="12700" cap="flat" cmpd="sng" algn="ctr">
              <a:solidFill>
                <a:srgbClr val="D34328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1686630" y="4685188"/>
              <a:ext cx="2094132" cy="1146467"/>
              <a:chOff x="4578400" y="2989227"/>
              <a:chExt cx="2094132" cy="1146467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投资智能化的基石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From 2018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63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1540822"/>
            <a:ext cx="5563393" cy="690352"/>
            <a:chOff x="3862547" y="1083184"/>
            <a:chExt cx="7418823" cy="92046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553A6C"/>
                  </a:solidFill>
                  <a:effectLst/>
                  <a:latin typeface="+mn-ea"/>
                  <a:ea typeface="+mn-ea"/>
                </a:rPr>
                <a:t>纯基金组合配置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固收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+20%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股基，一组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3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只基金，可自行更换组合。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279037"/>
            <a:ext cx="5563393" cy="690352"/>
            <a:chOff x="3862547" y="2939594"/>
            <a:chExt cx="7418823" cy="920469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买入起点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1000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元。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22602" y="4036072"/>
            <a:ext cx="5563393" cy="998130"/>
            <a:chOff x="3862547" y="4718851"/>
            <a:chExt cx="7418823" cy="1330839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持有期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第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1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个月为观察期，不触发止损。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22602" y="802608"/>
            <a:ext cx="5563393" cy="690352"/>
            <a:chOff x="3862547" y="1083184"/>
            <a:chExt cx="7418823" cy="920469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6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超过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80%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几率在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6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个月内达到年化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的目标盈基金组合。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3" b="30897"/>
          <a:stretch/>
        </p:blipFill>
        <p:spPr>
          <a:xfrm>
            <a:off x="467855" y="407814"/>
            <a:ext cx="2321698" cy="470354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27" name="组合 26"/>
          <p:cNvGrpSpPr/>
          <p:nvPr/>
        </p:nvGrpSpPr>
        <p:grpSpPr>
          <a:xfrm>
            <a:off x="3222602" y="2990130"/>
            <a:ext cx="5563393" cy="998130"/>
            <a:chOff x="3862547" y="4718851"/>
            <a:chExt cx="7418823" cy="1330839"/>
          </a:xfrm>
        </p:grpSpPr>
        <p:sp>
          <p:nvSpPr>
            <p:cNvPr id="28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止盈止损策略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8%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，止盈；年化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，止损。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短信提醒或自动终止。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3222602" y="392424"/>
            <a:ext cx="3837321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智慧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8+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组合 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– 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买基不用想，卖基不怕忘</a:t>
            </a:r>
          </a:p>
        </p:txBody>
      </p:sp>
    </p:spTree>
    <p:extLst>
      <p:ext uri="{BB962C8B-B14F-4D97-AF65-F5344CB8AC3E}">
        <p14:creationId xmlns:p14="http://schemas.microsoft.com/office/powerpoint/2010/main" val="136545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0727" y="1346132"/>
            <a:ext cx="7062552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我这只基金到底赚了亏了？</a:t>
            </a: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17073" y="4798653"/>
            <a:ext cx="2300955" cy="3000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收益根本搞不清啊，好难</a:t>
            </a:r>
          </a:p>
        </p:txBody>
      </p:sp>
    </p:spTree>
    <p:extLst>
      <p:ext uri="{BB962C8B-B14F-4D97-AF65-F5344CB8AC3E}">
        <p14:creationId xmlns:p14="http://schemas.microsoft.com/office/powerpoint/2010/main" val="88702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32409" y="2316577"/>
            <a:ext cx="5563393" cy="690352"/>
            <a:chOff x="3862547" y="1083184"/>
            <a:chExt cx="7418823" cy="92046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553A6C"/>
                  </a:solidFill>
                  <a:effectLst/>
                  <a:latin typeface="+mn-ea"/>
                  <a:ea typeface="+mn-ea"/>
                </a:rPr>
                <a:t>底层产品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005640 -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平安大华沪深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300ETF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联接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C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32409" y="2992048"/>
            <a:ext cx="5563393" cy="690352"/>
            <a:chOff x="3862547" y="2939594"/>
            <a:chExt cx="7418823" cy="920469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买入起点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200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元。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32409" y="4342993"/>
            <a:ext cx="5563393" cy="736520"/>
            <a:chOff x="3862547" y="4718851"/>
            <a:chExt cx="7418823" cy="982026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DC243F"/>
                  </a:solidFill>
                  <a:effectLst/>
                  <a:latin typeface="+mn-ea"/>
                  <a:ea typeface="+mn-ea"/>
                </a:rPr>
                <a:t>服务优势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相比普通定投，收益提升约</a:t>
              </a:r>
              <a:r>
                <a:rPr lang="en-US" altLang="zh-CN" sz="1200" dirty="0">
                  <a:solidFill>
                    <a:srgbClr val="DC243F"/>
                  </a:solidFill>
                  <a:latin typeface="+mn-ea"/>
                </a:rPr>
                <a:t>2%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32409" y="802608"/>
            <a:ext cx="5563392" cy="1529044"/>
            <a:chOff x="3862547" y="1083184"/>
            <a:chExt cx="7418823" cy="2038726"/>
          </a:xfrm>
        </p:grpSpPr>
        <p:sp>
          <p:nvSpPr>
            <p:cNvPr id="25" name="TextBox 31"/>
            <p:cNvSpPr txBox="1"/>
            <p:nvPr/>
          </p:nvSpPr>
          <p:spPr>
            <a:xfrm>
              <a:off x="3862548" y="1083184"/>
              <a:ext cx="3613335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简介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3862547" y="1572767"/>
                  <a:ext cx="7418823" cy="15491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构建价值均衡模型。将基金净值和投资人平均持仓成本作为主要考核变量。</a:t>
                  </a:r>
                  <a:endParaRPr lang="en-US" altLang="zh-CN" sz="1000" dirty="0">
                    <a:solidFill>
                      <a:srgbClr val="242424"/>
                    </a:solidFill>
                    <a:latin typeface="+mn-ea"/>
                  </a:endParaRPr>
                </a:p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个性化动态扣款。千人千面的幅度值，实现基于投资人成本的高位少投、低位多投。</a:t>
                  </a:r>
                  <a:endParaRPr lang="en-US" altLang="zh-CN" sz="1000" dirty="0">
                    <a:solidFill>
                      <a:srgbClr val="242424"/>
                    </a:solidFill>
                    <a:latin typeface="+mn-ea"/>
                  </a:endParaRPr>
                </a:p>
                <a:p>
                  <a:pPr marL="179972" indent="-171423" algn="just" defTabSz="914256">
                    <a:lnSpc>
                      <a:spcPct val="150000"/>
                    </a:lnSpc>
                    <a:spcBef>
                      <a:spcPts val="600"/>
                    </a:spcBef>
                    <a:buFont typeface="Arial" panose="020B0604020202020204" pitchFamily="34" charset="0"/>
                    <a:buChar char="•"/>
                  </a:pPr>
                  <a:r>
                    <a:rPr lang="zh-CN" altLang="en-US" sz="1000" dirty="0">
                      <a:solidFill>
                        <a:srgbClr val="242424"/>
                      </a:solidFill>
                      <a:latin typeface="+mn-ea"/>
                    </a:rPr>
                    <a:t>偏离度 </a:t>
                  </a:r>
                  <a:r>
                    <a:rPr lang="en-US" altLang="zh-CN" sz="1000" dirty="0">
                      <a:solidFill>
                        <a:srgbClr val="242424"/>
                      </a:solidFill>
                      <a:latin typeface="+mn-ea"/>
                    </a:rPr>
                    <a:t>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zh-CN" sz="1000" i="1">
                              <a:solidFill>
                                <a:srgbClr val="242424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当前市值</m:t>
                          </m:r>
                          <m:r>
                            <a:rPr lang="en-US" altLang="zh-CN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持有成本</m:t>
                          </m:r>
                        </m:num>
                        <m:den>
                          <m:r>
                            <a:rPr lang="zh-CN" altLang="en-US" sz="1000" i="1">
                              <a:solidFill>
                                <a:srgbClr val="242424"/>
                              </a:solidFill>
                              <a:latin typeface="Cambria Math" panose="02040503050406030204" pitchFamily="18" charset="0"/>
                            </a:rPr>
                            <m:t>持有成本</m:t>
                          </m:r>
                        </m:den>
                      </m:f>
                    </m:oMath>
                  </a14:m>
                  <a:r>
                    <a:rPr lang="en-US" altLang="zh-CN" sz="1000" dirty="0">
                      <a:solidFill>
                        <a:srgbClr val="242424"/>
                      </a:solidFill>
                      <a:latin typeface="+mn-ea"/>
                    </a:rPr>
                    <a:t> × 100%</a:t>
                  </a: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2547" y="1572767"/>
                  <a:ext cx="7418823" cy="151804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532409" y="3667519"/>
            <a:ext cx="5563393" cy="690352"/>
            <a:chOff x="3862547" y="4718851"/>
            <a:chExt cx="7418823" cy="920469"/>
          </a:xfrm>
        </p:grpSpPr>
        <p:sp>
          <p:nvSpPr>
            <p:cNvPr id="28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止盈止损策略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3862547" y="5208433"/>
              <a:ext cx="7418823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投资人可自行设置止盈止损区间。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30" name="TextBox 31"/>
          <p:cNvSpPr txBox="1"/>
          <p:nvPr/>
        </p:nvSpPr>
        <p:spPr>
          <a:xfrm>
            <a:off x="532410" y="392424"/>
            <a:ext cx="362048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爱理财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3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号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 – AI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定投“不定” 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234" y="3208741"/>
            <a:ext cx="5277911" cy="175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3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2" name="椭圆 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D34328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>
                  <a:solidFill>
                    <a:prstClr val="white"/>
                  </a:solidFill>
                  <a:ea typeface="宋体"/>
                </a:rPr>
                <a:t>05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4" name="燕尾形 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PROSPECT</a:t>
            </a:r>
          </a:p>
        </p:txBody>
      </p:sp>
    </p:spTree>
    <p:extLst>
      <p:ext uri="{BB962C8B-B14F-4D97-AF65-F5344CB8AC3E}">
        <p14:creationId xmlns:p14="http://schemas.microsoft.com/office/powerpoint/2010/main" val="21267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73679" y="1373271"/>
            <a:ext cx="2396643" cy="2396958"/>
            <a:chOff x="4498824" y="1831028"/>
            <a:chExt cx="3195940" cy="3195944"/>
          </a:xfrm>
        </p:grpSpPr>
        <p:sp>
          <p:nvSpPr>
            <p:cNvPr id="14" name="椭圆 13"/>
            <p:cNvSpPr/>
            <p:nvPr/>
          </p:nvSpPr>
          <p:spPr bwMode="auto">
            <a:xfrm>
              <a:off x="4498824" y="1831028"/>
              <a:ext cx="3195940" cy="3195944"/>
            </a:xfrm>
            <a:prstGeom prst="ellipse">
              <a:avLst/>
            </a:prstGeom>
            <a:solidFill>
              <a:srgbClr val="DC243F"/>
            </a:solidFill>
            <a:ln w="12700" cap="flat" cmpd="sng" algn="ctr">
              <a:solidFill>
                <a:srgbClr val="DC243F"/>
              </a:solidFill>
              <a:prstDash val="solid"/>
              <a:miter lim="0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35719" tIns="35719" rIns="35719" bIns="3571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23"/>
              <a:endParaRPr lang="zh-CN" altLang="en-US" sz="2400"/>
            </a:p>
          </p:txBody>
        </p:sp>
        <p:grpSp>
          <p:nvGrpSpPr>
            <p:cNvPr id="16" name="组合 56"/>
            <p:cNvGrpSpPr/>
            <p:nvPr/>
          </p:nvGrpSpPr>
          <p:grpSpPr>
            <a:xfrm>
              <a:off x="4700705" y="2897715"/>
              <a:ext cx="2792176" cy="1528623"/>
              <a:chOff x="4578400" y="2989227"/>
              <a:chExt cx="2094132" cy="1146467"/>
            </a:xfrm>
            <a:solidFill>
              <a:srgbClr val="DC243F"/>
            </a:solidFill>
          </p:grpSpPr>
          <p:sp>
            <p:nvSpPr>
              <p:cNvPr id="21" name="文本框 20"/>
              <p:cNvSpPr txBox="1"/>
              <p:nvPr/>
            </p:nvSpPr>
            <p:spPr>
              <a:xfrm>
                <a:off x="4578400" y="2989227"/>
                <a:ext cx="2094132" cy="830996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收益可视化</a:t>
                </a:r>
                <a:endParaRPr lang="en-US" altLang="zh-CN" sz="24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  <a:p>
                <a:pPr algn="ctr"/>
                <a:r>
                  <a:rPr lang="zh-CN" altLang="en-US" sz="24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的基石</a:t>
                </a:r>
              </a:p>
            </p:txBody>
          </p:sp>
          <p:cxnSp>
            <p:nvCxnSpPr>
              <p:cNvPr id="22" name="直接连接符 62"/>
              <p:cNvCxnSpPr/>
              <p:nvPr/>
            </p:nvCxnSpPr>
            <p:spPr>
              <a:xfrm>
                <a:off x="5149911" y="3786484"/>
                <a:ext cx="951111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文本框 22"/>
              <p:cNvSpPr txBox="1"/>
              <p:nvPr/>
            </p:nvSpPr>
            <p:spPr>
              <a:xfrm>
                <a:off x="4984441" y="3797140"/>
                <a:ext cx="1282050" cy="338554"/>
              </a:xfrm>
              <a:prstGeom prst="rect">
                <a:avLst/>
              </a:prstGeom>
              <a:grpFill/>
              <a:ln>
                <a:solidFill>
                  <a:srgbClr val="DC243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待排期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HelveticaNeueLT Pro 67 MdCn" panose="020B0606030502030204" pitchFamily="34" charset="0"/>
                  </a:rPr>
                  <a:t> </a:t>
                </a:r>
                <a:endParaRPr lang="zh-CN" altLang="en-US" sz="1600" dirty="0">
                  <a:solidFill>
                    <a:schemeClr val="bg1"/>
                  </a:solidFill>
                  <a:latin typeface="HelveticaNeueLT Pro 67 MdCn" panose="020B0606030502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224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526146" y="589209"/>
            <a:ext cx="3149776" cy="4554293"/>
            <a:chOff x="7369154" y="123395"/>
            <a:chExt cx="4200248" cy="6734607"/>
          </a:xfrm>
        </p:grpSpPr>
        <p:sp>
          <p:nvSpPr>
            <p:cNvPr id="2" name="上箭头 1"/>
            <p:cNvSpPr/>
            <p:nvPr/>
          </p:nvSpPr>
          <p:spPr>
            <a:xfrm>
              <a:off x="7753197" y="927467"/>
              <a:ext cx="960107" cy="5930532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553A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上箭头 2"/>
            <p:cNvSpPr/>
            <p:nvPr/>
          </p:nvSpPr>
          <p:spPr>
            <a:xfrm>
              <a:off x="7369154" y="2948947"/>
              <a:ext cx="576064" cy="3909053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上箭头 3"/>
            <p:cNvSpPr/>
            <p:nvPr/>
          </p:nvSpPr>
          <p:spPr>
            <a:xfrm>
              <a:off x="8713304" y="2084851"/>
              <a:ext cx="480053" cy="4773149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2C3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上箭头 4"/>
            <p:cNvSpPr/>
            <p:nvPr/>
          </p:nvSpPr>
          <p:spPr>
            <a:xfrm>
              <a:off x="9117191" y="123395"/>
              <a:ext cx="748240" cy="673460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34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上箭头 5"/>
            <p:cNvSpPr/>
            <p:nvPr/>
          </p:nvSpPr>
          <p:spPr>
            <a:xfrm>
              <a:off x="7860386" y="3993885"/>
              <a:ext cx="1524992" cy="2864115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上箭头 6"/>
            <p:cNvSpPr/>
            <p:nvPr/>
          </p:nvSpPr>
          <p:spPr>
            <a:xfrm>
              <a:off x="9865431" y="1220755"/>
              <a:ext cx="636615" cy="563724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DC24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上箭头 7"/>
            <p:cNvSpPr/>
            <p:nvPr/>
          </p:nvSpPr>
          <p:spPr>
            <a:xfrm>
              <a:off x="10502046" y="836713"/>
              <a:ext cx="576064" cy="6021287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308D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上箭头 8"/>
            <p:cNvSpPr/>
            <p:nvPr/>
          </p:nvSpPr>
          <p:spPr>
            <a:xfrm>
              <a:off x="11089349" y="1604798"/>
              <a:ext cx="480053" cy="5253201"/>
            </a:xfrm>
            <a:prstGeom prst="upArrow">
              <a:avLst>
                <a:gd name="adj1" fmla="val 50000"/>
                <a:gd name="adj2" fmla="val 65326"/>
              </a:avLst>
            </a:prstGeom>
            <a:solidFill>
              <a:srgbClr val="F4A6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117729" y="2499995"/>
            <a:ext cx="2072366" cy="2072636"/>
            <a:chOff x="8158034" y="2660915"/>
            <a:chExt cx="2763515" cy="2763515"/>
          </a:xfrm>
        </p:grpSpPr>
        <p:sp>
          <p:nvSpPr>
            <p:cNvPr id="10" name="椭圆 9"/>
            <p:cNvSpPr/>
            <p:nvPr/>
          </p:nvSpPr>
          <p:spPr>
            <a:xfrm>
              <a:off x="8158034" y="2660915"/>
              <a:ext cx="2763515" cy="276351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242424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369534" y="4082189"/>
              <a:ext cx="2340515" cy="759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成本低于净值：盈</a:t>
              </a:r>
              <a:endParaRPr lang="en-US" altLang="zh-CN" sz="1000" dirty="0">
                <a:solidFill>
                  <a:srgbClr val="242424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000" dirty="0">
                  <a:solidFill>
                    <a:srgbClr val="242424"/>
                  </a:solidFill>
                </a:rPr>
                <a:t>成本高于净值：亏</a:t>
              </a:r>
              <a:endParaRPr lang="en-US" altLang="zh-CN" sz="1000" dirty="0">
                <a:solidFill>
                  <a:srgbClr val="242424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8339306" y="3614064"/>
              <a:ext cx="2400970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DC243F"/>
                  </a:solidFill>
                </a:rPr>
                <a:t>盈亏情况，一目了然</a:t>
              </a:r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6628523"/>
              </p:ext>
            </p:extLst>
          </p:nvPr>
        </p:nvGraphicFramePr>
        <p:xfrm>
          <a:off x="492499" y="922815"/>
          <a:ext cx="4906656" cy="2173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矩形 14"/>
          <p:cNvSpPr/>
          <p:nvPr/>
        </p:nvSpPr>
        <p:spPr>
          <a:xfrm>
            <a:off x="521567" y="3311386"/>
            <a:ext cx="4977987" cy="1377060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308DA2"/>
                </a:solidFill>
              </a:rPr>
              <a:t>青色：平均持仓成本</a:t>
            </a: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黑色：基金单位净值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平均持仓成本 </a:t>
            </a:r>
            <a:r>
              <a:rPr lang="en-US" altLang="zh-CN" sz="1000" dirty="0">
                <a:solidFill>
                  <a:srgbClr val="242424"/>
                </a:solidFill>
              </a:rPr>
              <a:t>= </a:t>
            </a:r>
            <a:r>
              <a:rPr lang="zh-CN" altLang="en-US" sz="1000" dirty="0">
                <a:solidFill>
                  <a:srgbClr val="242424"/>
                </a:solidFill>
              </a:rPr>
              <a:t>持仓成本 </a:t>
            </a:r>
            <a:r>
              <a:rPr lang="en-US" altLang="zh-CN" sz="1000" dirty="0">
                <a:solidFill>
                  <a:srgbClr val="242424"/>
                </a:solidFill>
              </a:rPr>
              <a:t>÷ </a:t>
            </a:r>
            <a:r>
              <a:rPr lang="zh-CN" altLang="en-US" sz="1000" dirty="0">
                <a:solidFill>
                  <a:srgbClr val="242424"/>
                </a:solidFill>
              </a:rPr>
              <a:t>持仓份额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反映了交易成本与市场行情的变动情况</a:t>
            </a:r>
            <a:endParaRPr lang="en-US" altLang="zh-CN" sz="1000" dirty="0">
              <a:solidFill>
                <a:srgbClr val="242424"/>
              </a:solidFill>
            </a:endParaRPr>
          </a:p>
          <a:p>
            <a:pPr marL="171423" indent="-171423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242424"/>
                </a:solidFill>
              </a:rPr>
              <a:t>例：赎回申请时的净值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卖出价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高于成本</a:t>
            </a:r>
            <a:r>
              <a:rPr lang="en-US" altLang="zh-CN" sz="1000" dirty="0">
                <a:solidFill>
                  <a:srgbClr val="242424"/>
                </a:solidFill>
              </a:rPr>
              <a:t>(</a:t>
            </a:r>
            <a:r>
              <a:rPr lang="zh-CN" altLang="en-US" sz="1000" dirty="0">
                <a:solidFill>
                  <a:srgbClr val="242424"/>
                </a:solidFill>
              </a:rPr>
              <a:t>买入价</a:t>
            </a:r>
            <a:r>
              <a:rPr lang="en-US" altLang="zh-CN" sz="1000" dirty="0">
                <a:solidFill>
                  <a:srgbClr val="242424"/>
                </a:solidFill>
              </a:rPr>
              <a:t>)</a:t>
            </a:r>
            <a:r>
              <a:rPr lang="zh-CN" altLang="en-US" sz="1000" dirty="0">
                <a:solidFill>
                  <a:srgbClr val="242424"/>
                </a:solidFill>
              </a:rPr>
              <a:t>，则确认后的成本下降，盈利提升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38896" y="2046244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买入</a:t>
            </a:r>
          </a:p>
        </p:txBody>
      </p:sp>
      <p:sp>
        <p:nvSpPr>
          <p:cNvPr id="20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持仓详情页：平均持仓成本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-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基金单位净值曲线</a:t>
            </a:r>
          </a:p>
        </p:txBody>
      </p:sp>
      <p:grpSp>
        <p:nvGrpSpPr>
          <p:cNvPr id="22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592049" y="1071591"/>
            <a:ext cx="538019" cy="253916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</a:rPr>
              <a:t>卖出</a:t>
            </a:r>
          </a:p>
        </p:txBody>
      </p:sp>
    </p:spTree>
    <p:extLst>
      <p:ext uri="{BB962C8B-B14F-4D97-AF65-F5344CB8AC3E}">
        <p14:creationId xmlns:p14="http://schemas.microsoft.com/office/powerpoint/2010/main" val="22072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67855" y="830890"/>
            <a:ext cx="2051733" cy="3927508"/>
            <a:chOff x="623888" y="1107853"/>
            <a:chExt cx="2736000" cy="523667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50" b="24336"/>
            <a:stretch/>
          </p:blipFill>
          <p:spPr>
            <a:xfrm>
              <a:off x="623888" y="1107853"/>
              <a:ext cx="2736000" cy="5236677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" name="矩形 6"/>
            <p:cNvSpPr/>
            <p:nvPr/>
          </p:nvSpPr>
          <p:spPr>
            <a:xfrm>
              <a:off x="756775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成本净值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1646968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537161" y="4077666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631508" y="4336746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1539240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2446972" y="4336746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762330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平均成本：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-0.70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98965" y="4468191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单位净值：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-0.50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41820" y="803001"/>
            <a:ext cx="2060360" cy="3969545"/>
            <a:chOff x="4841783" y="1069702"/>
            <a:chExt cx="2747504" cy="529272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05" b="23605"/>
            <a:stretch/>
          </p:blipFill>
          <p:spPr>
            <a:xfrm>
              <a:off x="4847535" y="3832860"/>
              <a:ext cx="2736000" cy="252956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2" b="64528"/>
            <a:stretch/>
          </p:blipFill>
          <p:spPr>
            <a:xfrm>
              <a:off x="4853287" y="1106887"/>
              <a:ext cx="2736000" cy="2725973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4983089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5873282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盈亏情况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6763475" y="4302761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业绩走势</a:t>
              </a: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4857822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5765554" y="4561841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673286" y="4561841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983088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累计收益：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0.86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841783" y="1069702"/>
              <a:ext cx="2736000" cy="5256000"/>
            </a:xfrm>
            <a:prstGeom prst="rect">
              <a:avLst/>
            </a:prstGeom>
            <a:noFill/>
            <a:ln w="9525">
              <a:solidFill>
                <a:srgbClr val="DC243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921763" y="4679000"/>
              <a:ext cx="9386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500" dirty="0">
                  <a:solidFill>
                    <a:srgbClr val="4C4C4C"/>
                  </a:solidFill>
                </a:rPr>
                <a:t>持仓收益：</a:t>
              </a:r>
              <a:r>
                <a:rPr lang="en-US" altLang="zh-CN" sz="500" dirty="0">
                  <a:solidFill>
                    <a:srgbClr val="4C4C4C"/>
                  </a:solidFill>
                </a:rPr>
                <a:t>0.80</a:t>
              </a:r>
              <a:endParaRPr lang="zh-CN" altLang="en-US" sz="500" dirty="0">
                <a:solidFill>
                  <a:srgbClr val="4C4C4C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24412" y="830890"/>
            <a:ext cx="2051733" cy="3914111"/>
            <a:chOff x="8833700" y="1106887"/>
            <a:chExt cx="2736000" cy="5218815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1" b="23982"/>
            <a:stretch/>
          </p:blipFill>
          <p:spPr>
            <a:xfrm>
              <a:off x="8833700" y="1106887"/>
              <a:ext cx="2736000" cy="5218815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34" name="矩形 33"/>
            <p:cNvSpPr/>
            <p:nvPr/>
          </p:nvSpPr>
          <p:spPr>
            <a:xfrm>
              <a:off x="8963515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成本净值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9853708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4C4C4C"/>
                  </a:solidFill>
                </a:rPr>
                <a:t>盈亏情况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0743901" y="4076700"/>
              <a:ext cx="701040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rgbClr val="1A7BAE"/>
                  </a:solidFill>
                </a:rPr>
                <a:t>业绩走势</a:t>
              </a: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8838248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745980" y="4335780"/>
              <a:ext cx="907732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0653712" y="4335780"/>
              <a:ext cx="907732" cy="0"/>
            </a:xfrm>
            <a:prstGeom prst="line">
              <a:avLst/>
            </a:prstGeom>
            <a:ln w="12700">
              <a:solidFill>
                <a:srgbClr val="1A7BAE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持仓详情页：成本净值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盈亏情况</a:t>
            </a:r>
            <a:r>
              <a:rPr lang="en-US" altLang="zh-CN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/</a:t>
            </a:r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业绩走势曲线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27" y="63124"/>
            <a:ext cx="2051733" cy="616170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333201" y="3564732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5281397" y="4034926"/>
            <a:ext cx="227217" cy="125118"/>
          </a:xfrm>
          <a:prstGeom prst="wedgeRoundRectCallout">
            <a:avLst>
              <a:gd name="adj1" fmla="val 49804"/>
              <a:gd name="adj2" fmla="val -65278"/>
              <a:gd name="adj3" fmla="val 16667"/>
            </a:avLst>
          </a:prstGeom>
          <a:solidFill>
            <a:srgbClr val="F632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0194" y="4018946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0.80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1256540" y="3404555"/>
            <a:ext cx="35095" cy="35100"/>
          </a:xfrm>
          <a:prstGeom prst="ellipse">
            <a:avLst/>
          </a:prstGeom>
          <a:solidFill>
            <a:srgbClr val="F4A62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0" y="677420"/>
            <a:ext cx="2051733" cy="5386501"/>
          </a:xfrm>
          <a:prstGeom prst="rect">
            <a:avLst/>
          </a:prstGeom>
        </p:spPr>
      </p:pic>
      <p:sp>
        <p:nvSpPr>
          <p:cNvPr id="52" name="圆角矩形标注 51"/>
          <p:cNvSpPr/>
          <p:nvPr/>
        </p:nvSpPr>
        <p:spPr>
          <a:xfrm>
            <a:off x="2201885" y="3951947"/>
            <a:ext cx="229470" cy="125118"/>
          </a:xfrm>
          <a:prstGeom prst="wedgeRoundRectCallout">
            <a:avLst>
              <a:gd name="adj1" fmla="val 46660"/>
              <a:gd name="adj2" fmla="val 67471"/>
              <a:gd name="adj3" fmla="val 16667"/>
            </a:avLst>
          </a:prstGeom>
          <a:solidFill>
            <a:srgbClr val="1C9A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51810" y="3933714"/>
            <a:ext cx="329621" cy="1615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en-US" altLang="zh-CN" sz="600" dirty="0">
                <a:solidFill>
                  <a:schemeClr val="bg1"/>
                </a:solidFill>
              </a:rPr>
              <a:t>-0.50</a:t>
            </a:r>
            <a:endParaRPr lang="zh-CN" altLang="en-US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45" y="833750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sp>
        <p:nvSpPr>
          <p:cNvPr id="48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  <a:endParaRPr lang="zh-CN" altLang="en-US" sz="1600" b="1" dirty="0">
              <a:solidFill>
                <a:srgbClr val="EF5B35"/>
              </a:solidFill>
              <a:effectLst/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8764" y="830891"/>
            <a:ext cx="2321698" cy="4128001"/>
            <a:chOff x="1263606" y="1107854"/>
            <a:chExt cx="3096000" cy="550400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606" y="1107854"/>
              <a:ext cx="3096000" cy="5504001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133429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陆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2087569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基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2840844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战</a:t>
              </a:r>
              <a:endParaRPr lang="zh-CN" altLang="en-US" sz="2100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594120" y="2235200"/>
              <a:ext cx="698500" cy="6985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</a:rPr>
                <a:t>报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460500" y="3187700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b="1" dirty="0">
                  <a:solidFill>
                    <a:schemeClr val="bg1"/>
                  </a:solidFill>
                </a:rPr>
                <a:t>三周年庆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· 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纪念战报  二〇一五 </a:t>
              </a:r>
              <a:r>
                <a:rPr lang="en-US" altLang="zh-CN" sz="700" b="1" dirty="0">
                  <a:solidFill>
                    <a:schemeClr val="bg1"/>
                  </a:solidFill>
                </a:rPr>
                <a:t>– </a:t>
              </a:r>
              <a:r>
                <a:rPr lang="zh-CN" altLang="en-US" sz="700" b="1" dirty="0">
                  <a:solidFill>
                    <a:schemeClr val="bg1"/>
                  </a:solidFill>
                </a:rPr>
                <a:t>二〇一八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1447800" y="4870450"/>
              <a:ext cx="457200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chemeClr val="bg1"/>
                  </a:solidFill>
                </a:rPr>
                <a:t>我们见证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460500" y="1813746"/>
              <a:ext cx="268287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700" dirty="0">
                  <a:solidFill>
                    <a:schemeClr val="bg1"/>
                  </a:solidFill>
                </a:rPr>
                <a:t>上海陆金所基金管理有限公司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681162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943099" y="4870450"/>
              <a:ext cx="2200275" cy="457200"/>
            </a:xfrm>
            <a:prstGeom prst="rect">
              <a:avLst/>
            </a:prstGeom>
            <a:solidFill>
              <a:srgbClr val="0F3797"/>
            </a:solidFill>
            <a:ln>
              <a:solidFill>
                <a:srgbClr val="0F3797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既有搞基的情怀，也有过硬的技术，还有创新的意识，没毛病！</a:t>
              </a:r>
              <a:endParaRPr lang="en-US" altLang="zh-CN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15303" y="830891"/>
            <a:ext cx="2401010" cy="4128000"/>
            <a:chOff x="8421500" y="1107855"/>
            <a:chExt cx="3201763" cy="55040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700" y="1107855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24" name="矩形 23"/>
            <p:cNvSpPr/>
            <p:nvPr/>
          </p:nvSpPr>
          <p:spPr>
            <a:xfrm>
              <a:off x="8873937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9264650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收 益 概 况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421500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每日收益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28.55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10556463" y="2489200"/>
              <a:ext cx="1066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持仓收益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271.10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9448800" y="2489200"/>
              <a:ext cx="1145800" cy="698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累计收益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en-US" altLang="zh-CN" sz="1000" dirty="0">
                  <a:solidFill>
                    <a:srgbClr val="093795"/>
                  </a:solidFill>
                </a:rPr>
                <a:t>4350.50</a:t>
              </a:r>
              <a:r>
                <a:rPr lang="zh-CN" altLang="en-US" sz="1000" dirty="0">
                  <a:solidFill>
                    <a:srgbClr val="093795"/>
                  </a:solidFill>
                </a:rPr>
                <a:t>元</a:t>
              </a: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9448800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0580086" y="2656114"/>
              <a:ext cx="0" cy="391886"/>
            </a:xfrm>
            <a:prstGeom prst="line">
              <a:avLst/>
            </a:prstGeom>
            <a:ln w="12700">
              <a:solidFill>
                <a:srgbClr val="09379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8832850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20160101</a:t>
              </a:r>
              <a:endParaRPr lang="zh-CN" altLang="en-US" sz="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0875587" y="6086475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20180901</a:t>
              </a:r>
              <a:endParaRPr lang="zh-CN" altLang="en-US" sz="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534588" y="5829300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1000.00</a:t>
              </a:r>
              <a:endParaRPr lang="zh-CN" altLang="en-US" sz="4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8534588" y="5403933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2000.00</a:t>
              </a:r>
              <a:endParaRPr lang="zh-CN" altLang="en-US" sz="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8534588" y="4999037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3000.00</a:t>
              </a:r>
              <a:endParaRPr lang="zh-CN" altLang="en-US" sz="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8534588" y="4577201"/>
              <a:ext cx="504825" cy="100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400" dirty="0"/>
                <a:t>4000.00</a:t>
              </a:r>
              <a:endParaRPr lang="zh-CN" altLang="en-US" sz="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8509000" y="3171491"/>
              <a:ext cx="3025312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陆基战力排行榜：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持仓收益率达到</a:t>
              </a:r>
              <a:r>
                <a:rPr lang="en-US" altLang="zh-CN" sz="800" dirty="0">
                  <a:solidFill>
                    <a:srgbClr val="DC243F"/>
                  </a:solidFill>
                </a:rPr>
                <a:t>8.25%</a:t>
              </a:r>
              <a:r>
                <a:rPr lang="zh-CN" altLang="en-US" sz="800" dirty="0">
                  <a:solidFill>
                    <a:srgbClr val="093795"/>
                  </a:solidFill>
                </a:rPr>
                <a:t>，超越了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65%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的基友！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9581053" y="4294908"/>
              <a:ext cx="1901689" cy="6407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投资陆基金共赚了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4350.50</a:t>
              </a:r>
              <a:r>
                <a:rPr lang="zh-CN" altLang="en-US" sz="800" dirty="0">
                  <a:solidFill>
                    <a:srgbClr val="093795"/>
                  </a:solidFill>
                </a:rPr>
                <a:t>元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超越了</a:t>
              </a:r>
              <a:r>
                <a:rPr lang="en-US" altLang="zh-CN" sz="800" dirty="0">
                  <a:solidFill>
                    <a:srgbClr val="DC243F"/>
                  </a:solidFill>
                </a:rPr>
                <a:t>33%</a:t>
              </a:r>
              <a:r>
                <a:rPr lang="zh-CN" altLang="en-US" sz="800" dirty="0">
                  <a:solidFill>
                    <a:srgbClr val="093795"/>
                  </a:solidFill>
                </a:rPr>
                <a:t>的基友</a:t>
              </a:r>
              <a:endParaRPr lang="en-US" altLang="zh-CN" sz="800" dirty="0">
                <a:solidFill>
                  <a:srgbClr val="093795"/>
                </a:solidFill>
              </a:endParaRPr>
            </a:p>
            <a:p>
              <a:r>
                <a:rPr lang="zh-CN" altLang="en-US" sz="800" dirty="0">
                  <a:solidFill>
                    <a:srgbClr val="093795"/>
                  </a:solidFill>
                </a:rPr>
                <a:t>全国排名</a:t>
              </a:r>
              <a:r>
                <a:rPr lang="en-US" altLang="zh-CN" sz="800" dirty="0">
                  <a:solidFill>
                    <a:srgbClr val="DC243F"/>
                  </a:solidFill>
                </a:rPr>
                <a:t>TOP72%</a:t>
              </a: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1407" y="3621911"/>
              <a:ext cx="380498" cy="361784"/>
            </a:xfrm>
            <a:prstGeom prst="rect">
              <a:avLst/>
            </a:prstGeom>
          </p:spPr>
        </p:pic>
        <p:sp>
          <p:nvSpPr>
            <p:cNvPr id="53" name="矩形 52"/>
            <p:cNvSpPr/>
            <p:nvPr/>
          </p:nvSpPr>
          <p:spPr>
            <a:xfrm>
              <a:off x="8509000" y="3962965"/>
              <a:ext cx="1215324" cy="3661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rgbClr val="093795"/>
                  </a:solidFill>
                </a:rPr>
                <a:t>累计收益走势图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52884" y="3899604"/>
              <a:ext cx="1029858" cy="403225"/>
            </a:xfrm>
            <a:prstGeom prst="rect">
              <a:avLst/>
            </a:prstGeom>
          </p:spPr>
        </p:pic>
      </p:grpSp>
      <p:sp>
        <p:nvSpPr>
          <p:cNvPr id="60" name="矩形 59"/>
          <p:cNvSpPr/>
          <p:nvPr/>
        </p:nvSpPr>
        <p:spPr>
          <a:xfrm>
            <a:off x="4002955" y="1423720"/>
            <a:ext cx="1138089" cy="2446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500" b="1" dirty="0">
                <a:solidFill>
                  <a:srgbClr val="093795"/>
                </a:solidFill>
              </a:rPr>
              <a:t>谁 还 记 得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579" y="0"/>
            <a:ext cx="2892842" cy="5143500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>
          <a:xfrm>
            <a:off x="3523791" y="1992085"/>
            <a:ext cx="867852" cy="293915"/>
          </a:xfrm>
          <a:prstGeom prst="wedgeRoundRectCallout">
            <a:avLst>
              <a:gd name="adj1" fmla="val 45834"/>
              <a:gd name="adj2" fmla="val 68982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20160705</a:t>
            </a:r>
            <a:r>
              <a:rPr lang="zh-CN" altLang="en-US" sz="900" dirty="0"/>
              <a:t>首次开户成基民</a:t>
            </a:r>
          </a:p>
        </p:txBody>
      </p:sp>
      <p:sp>
        <p:nvSpPr>
          <p:cNvPr id="61" name="圆角矩形标注 60"/>
          <p:cNvSpPr/>
          <p:nvPr/>
        </p:nvSpPr>
        <p:spPr>
          <a:xfrm>
            <a:off x="4751026" y="1946740"/>
            <a:ext cx="867852" cy="293915"/>
          </a:xfrm>
          <a:prstGeom prst="wedgeRoundRectCallout">
            <a:avLst>
              <a:gd name="adj1" fmla="val -58418"/>
              <a:gd name="adj2" fmla="val 56019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20160706</a:t>
            </a:r>
            <a:r>
              <a:rPr lang="zh-CN" altLang="en-US" sz="900" dirty="0"/>
              <a:t>首次申购成功</a:t>
            </a:r>
          </a:p>
        </p:txBody>
      </p:sp>
      <p:sp>
        <p:nvSpPr>
          <p:cNvPr id="62" name="圆角矩形标注 61"/>
          <p:cNvSpPr/>
          <p:nvPr/>
        </p:nvSpPr>
        <p:spPr>
          <a:xfrm>
            <a:off x="3523791" y="3135742"/>
            <a:ext cx="867852" cy="293915"/>
          </a:xfrm>
          <a:prstGeom prst="wedgeRoundRectCallout">
            <a:avLst>
              <a:gd name="adj1" fmla="val 38152"/>
              <a:gd name="adj2" fmla="val -76851"/>
              <a:gd name="adj3" fmla="val 16667"/>
            </a:avLst>
          </a:prstGeom>
          <a:solidFill>
            <a:srgbClr val="D34328"/>
          </a:solidFill>
          <a:ln>
            <a:solidFill>
              <a:srgbClr val="D3432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2010914</a:t>
            </a:r>
            <a:r>
              <a:rPr lang="zh-CN" altLang="en-US" sz="900" dirty="0"/>
              <a:t>首次开通定投</a:t>
            </a:r>
          </a:p>
        </p:txBody>
      </p:sp>
      <p:sp>
        <p:nvSpPr>
          <p:cNvPr id="63" name="圆角矩形标注 62"/>
          <p:cNvSpPr/>
          <p:nvPr/>
        </p:nvSpPr>
        <p:spPr>
          <a:xfrm>
            <a:off x="4996665" y="2533650"/>
            <a:ext cx="698544" cy="391053"/>
          </a:xfrm>
          <a:prstGeom prst="wedgeRoundRectCallout">
            <a:avLst>
              <a:gd name="adj1" fmla="val -55099"/>
              <a:gd name="adj2" fmla="val 34097"/>
              <a:gd name="adj3" fmla="val 16667"/>
            </a:avLst>
          </a:prstGeom>
          <a:solidFill>
            <a:srgbClr val="093795"/>
          </a:solidFill>
          <a:ln>
            <a:solidFill>
              <a:srgbClr val="09379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r>
              <a:rPr lang="en-US" altLang="zh-CN" sz="900" dirty="0"/>
              <a:t>20160808</a:t>
            </a:r>
            <a:r>
              <a:rPr lang="zh-CN" altLang="en-US" sz="900" dirty="0"/>
              <a:t>首次获得分红</a:t>
            </a:r>
          </a:p>
        </p:txBody>
      </p:sp>
      <p:sp>
        <p:nvSpPr>
          <p:cNvPr id="32" name="上凸弯带形 31"/>
          <p:cNvSpPr/>
          <p:nvPr/>
        </p:nvSpPr>
        <p:spPr>
          <a:xfrm>
            <a:off x="3644290" y="3555561"/>
            <a:ext cx="1848799" cy="451247"/>
          </a:xfrm>
          <a:prstGeom prst="ellipseRibbon2">
            <a:avLst>
              <a:gd name="adj1" fmla="val 25000"/>
              <a:gd name="adj2" fmla="val 65454"/>
              <a:gd name="adj3" fmla="val 12500"/>
            </a:avLst>
          </a:prstGeom>
          <a:noFill/>
          <a:ln>
            <a:solidFill>
              <a:srgbClr val="09379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r>
              <a:rPr lang="zh-CN" altLang="en-US" sz="1200" b="1" dirty="0">
                <a:solidFill>
                  <a:srgbClr val="093795"/>
                </a:solidFill>
              </a:rPr>
              <a:t>我 还 记 得</a:t>
            </a:r>
          </a:p>
        </p:txBody>
      </p:sp>
      <p:sp>
        <p:nvSpPr>
          <p:cNvPr id="33" name="矩形 32"/>
          <p:cNvSpPr/>
          <p:nvPr/>
        </p:nvSpPr>
        <p:spPr>
          <a:xfrm>
            <a:off x="3453553" y="4023972"/>
            <a:ext cx="2241655" cy="905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>
              <a:lnSpc>
                <a:spcPct val="130000"/>
              </a:lnSpc>
            </a:pPr>
            <a:r>
              <a:rPr lang="en-US" altLang="zh-CN" sz="800" dirty="0">
                <a:solidFill>
                  <a:srgbClr val="093795"/>
                </a:solidFill>
              </a:rPr>
              <a:t>20180507</a:t>
            </a:r>
            <a:r>
              <a:rPr lang="zh-CN" altLang="en-US" sz="800" dirty="0">
                <a:solidFill>
                  <a:srgbClr val="093795"/>
                </a:solidFill>
              </a:rPr>
              <a:t>收益率达历史峰值，排名</a:t>
            </a:r>
            <a:r>
              <a:rPr lang="en-US" altLang="zh-CN" sz="800" dirty="0">
                <a:solidFill>
                  <a:srgbClr val="DC243F"/>
                </a:solidFill>
              </a:rPr>
              <a:t>TOP10%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093795"/>
                </a:solidFill>
              </a:rPr>
              <a:t>一共搞过</a:t>
            </a:r>
            <a:r>
              <a:rPr lang="en-US" altLang="zh-CN" sz="800" dirty="0">
                <a:solidFill>
                  <a:srgbClr val="093795"/>
                </a:solidFill>
              </a:rPr>
              <a:t>66</a:t>
            </a:r>
            <a:r>
              <a:rPr lang="zh-CN" altLang="en-US" sz="800" dirty="0">
                <a:solidFill>
                  <a:srgbClr val="093795"/>
                </a:solidFill>
              </a:rPr>
              <a:t>只产品，</a:t>
            </a:r>
            <a:r>
              <a:rPr lang="en-US" altLang="zh-CN" sz="800" dirty="0">
                <a:solidFill>
                  <a:srgbClr val="093795"/>
                </a:solidFill>
              </a:rPr>
              <a:t>8</a:t>
            </a:r>
            <a:r>
              <a:rPr lang="zh-CN" altLang="en-US" sz="800" dirty="0">
                <a:solidFill>
                  <a:srgbClr val="093795"/>
                </a:solidFill>
              </a:rPr>
              <a:t>种基金类型；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最喜欢搞</a:t>
            </a:r>
            <a:r>
              <a:rPr lang="zh-CN" altLang="en-US" sz="800" dirty="0">
                <a:solidFill>
                  <a:srgbClr val="093795"/>
                </a:solidFill>
              </a:rPr>
              <a:t>的还是货基，总市值占比</a:t>
            </a:r>
            <a:r>
              <a:rPr lang="en-US" altLang="zh-CN" sz="800" dirty="0">
                <a:solidFill>
                  <a:srgbClr val="093795"/>
                </a:solidFill>
              </a:rPr>
              <a:t>85%</a:t>
            </a:r>
            <a:r>
              <a:rPr lang="zh-CN" altLang="en-US" sz="800" dirty="0">
                <a:solidFill>
                  <a:srgbClr val="093795"/>
                </a:solidFill>
              </a:rPr>
              <a:t>；</a:t>
            </a:r>
            <a:endParaRPr lang="en-US" altLang="zh-CN" sz="800" dirty="0">
              <a:solidFill>
                <a:srgbClr val="093795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rgbClr val="DC243F"/>
                </a:solidFill>
              </a:rPr>
              <a:t>最晚搞基记录</a:t>
            </a:r>
            <a:r>
              <a:rPr lang="zh-CN" altLang="en-US" sz="800" dirty="0">
                <a:solidFill>
                  <a:srgbClr val="093795"/>
                </a:solidFill>
              </a:rPr>
              <a:t>是</a:t>
            </a:r>
            <a:r>
              <a:rPr lang="en-US" altLang="zh-CN" sz="800" dirty="0">
                <a:solidFill>
                  <a:srgbClr val="093795"/>
                </a:solidFill>
              </a:rPr>
              <a:t>20170607</a:t>
            </a:r>
            <a:r>
              <a:rPr lang="zh-CN" altLang="en-US" sz="800" dirty="0">
                <a:solidFill>
                  <a:srgbClr val="093795"/>
                </a:solidFill>
              </a:rPr>
              <a:t>凌晨</a:t>
            </a:r>
            <a:r>
              <a:rPr lang="en-US" altLang="zh-CN" sz="800" dirty="0">
                <a:solidFill>
                  <a:srgbClr val="093795"/>
                </a:solidFill>
              </a:rPr>
              <a:t>04</a:t>
            </a:r>
            <a:r>
              <a:rPr lang="zh-CN" altLang="en-US" sz="800" dirty="0">
                <a:solidFill>
                  <a:srgbClr val="093795"/>
                </a:solidFill>
              </a:rPr>
              <a:t>点</a:t>
            </a:r>
            <a:r>
              <a:rPr lang="en-US" altLang="zh-CN" sz="800" dirty="0">
                <a:solidFill>
                  <a:srgbClr val="093795"/>
                </a:solidFill>
              </a:rPr>
              <a:t>15</a:t>
            </a:r>
            <a:r>
              <a:rPr lang="zh-CN" altLang="en-US" sz="800" dirty="0">
                <a:solidFill>
                  <a:srgbClr val="093795"/>
                </a:solidFill>
              </a:rPr>
              <a:t>分，少年，身体是革命的本钱啊！</a:t>
            </a:r>
          </a:p>
        </p:txBody>
      </p:sp>
      <p:sp>
        <p:nvSpPr>
          <p:cNvPr id="64" name="矩形 63"/>
          <p:cNvSpPr/>
          <p:nvPr/>
        </p:nvSpPr>
        <p:spPr>
          <a:xfrm>
            <a:off x="3718884" y="1074998"/>
            <a:ext cx="1721420" cy="142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r>
              <a:rPr lang="zh-CN" altLang="en-US" sz="700" dirty="0">
                <a:solidFill>
                  <a:srgbClr val="2C3533"/>
                </a:solidFill>
              </a:rPr>
              <a:t>我的陆基战报</a:t>
            </a:r>
          </a:p>
        </p:txBody>
      </p:sp>
    </p:spTree>
    <p:extLst>
      <p:ext uri="{BB962C8B-B14F-4D97-AF65-F5344CB8AC3E}">
        <p14:creationId xmlns:p14="http://schemas.microsoft.com/office/powerpoint/2010/main" val="347067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42" name="矩形 41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410532" y="830890"/>
            <a:ext cx="2321698" cy="4128000"/>
            <a:chOff x="625100" y="1107853"/>
            <a:chExt cx="3096000" cy="5504000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100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65" name="矩形 64"/>
            <p:cNvSpPr/>
            <p:nvPr/>
          </p:nvSpPr>
          <p:spPr>
            <a:xfrm>
              <a:off x="1414275" y="1908996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一 字 了 然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1714500" y="4414838"/>
              <a:ext cx="1281113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800" dirty="0">
                  <a:solidFill>
                    <a:schemeClr val="bg1"/>
                  </a:solidFill>
                </a:rPr>
                <a:t>怎么这么稳？！</a:t>
              </a:r>
            </a:p>
          </p:txBody>
        </p:sp>
        <p:sp>
          <p:nvSpPr>
            <p:cNvPr id="66" name="矩形 65"/>
            <p:cNvSpPr/>
            <p:nvPr/>
          </p:nvSpPr>
          <p:spPr>
            <a:xfrm>
              <a:off x="1350586" y="4979988"/>
              <a:ext cx="1645028" cy="2095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093795"/>
                  </a:solidFill>
                </a:rPr>
                <a:t>选基 择时 耐性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1021975" y="5542185"/>
              <a:ext cx="2302250" cy="78134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三朝相伴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水穷处、云起时</a:t>
              </a:r>
              <a:endParaRPr lang="en-US" altLang="zh-CN" sz="1000" dirty="0">
                <a:solidFill>
                  <a:srgbClr val="093795"/>
                </a:solidFill>
              </a:endParaRPr>
            </a:p>
            <a:p>
              <a:pPr algn="ctr"/>
              <a:r>
                <a:rPr lang="zh-CN" altLang="en-US" sz="1000" dirty="0">
                  <a:solidFill>
                    <a:srgbClr val="093795"/>
                  </a:solidFill>
                </a:rPr>
                <a:t>第四载，更精彩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1042656" y="1424424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344296" y="830890"/>
            <a:ext cx="2321698" cy="4128000"/>
            <a:chOff x="4548793" y="1107853"/>
            <a:chExt cx="3096000" cy="5504000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8793" y="1107853"/>
              <a:ext cx="3096000" cy="5504000"/>
            </a:xfrm>
            <a:prstGeom prst="rect">
              <a:avLst/>
            </a:prstGeom>
            <a:ln>
              <a:solidFill>
                <a:srgbClr val="DC243F"/>
              </a:solidFill>
            </a:ln>
          </p:spPr>
        </p:pic>
        <p:sp>
          <p:nvSpPr>
            <p:cNvPr id="71" name="矩形 70"/>
            <p:cNvSpPr/>
            <p:nvPr/>
          </p:nvSpPr>
          <p:spPr>
            <a:xfrm>
              <a:off x="5337968" y="1909772"/>
              <a:ext cx="1517650" cy="3262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rgbClr val="093795"/>
                  </a:solidFill>
                </a:rPr>
                <a:t>为 你 推 荐</a:t>
              </a:r>
            </a:p>
          </p:txBody>
        </p:sp>
        <p:sp>
          <p:nvSpPr>
            <p:cNvPr id="72" name="矩形 71"/>
            <p:cNvSpPr/>
            <p:nvPr/>
          </p:nvSpPr>
          <p:spPr>
            <a:xfrm>
              <a:off x="5337968" y="5505450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900" dirty="0">
                  <a:solidFill>
                    <a:schemeClr val="bg1"/>
                  </a:solidFill>
                </a:rPr>
                <a:t>查看我的陆基数据</a:t>
              </a:r>
            </a:p>
          </p:txBody>
        </p:sp>
        <p:sp>
          <p:nvSpPr>
            <p:cNvPr id="73" name="矩形 72"/>
            <p:cNvSpPr/>
            <p:nvPr/>
          </p:nvSpPr>
          <p:spPr>
            <a:xfrm>
              <a:off x="5337968" y="6178505"/>
              <a:ext cx="1486212" cy="2900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800" dirty="0">
                  <a:solidFill>
                    <a:srgbClr val="D34328"/>
                  </a:solidFill>
                </a:rPr>
                <a:t>翻阅往期战报 </a:t>
              </a:r>
              <a:r>
                <a:rPr lang="en-US" altLang="zh-CN" sz="800" dirty="0">
                  <a:solidFill>
                    <a:srgbClr val="D34328"/>
                  </a:solidFill>
                </a:rPr>
                <a:t>&gt;</a:t>
              </a:r>
              <a:endParaRPr lang="zh-CN" altLang="en-US" sz="800" dirty="0">
                <a:solidFill>
                  <a:srgbClr val="D34328"/>
                </a:solidFill>
              </a:endParaRPr>
            </a:p>
          </p:txBody>
        </p:sp>
        <p:pic>
          <p:nvPicPr>
            <p:cNvPr id="74" name="图片 7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88" b="63974"/>
            <a:stretch/>
          </p:blipFill>
          <p:spPr>
            <a:xfrm>
              <a:off x="4699761" y="2454834"/>
              <a:ext cx="2795654" cy="2735352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4959157" y="1433330"/>
              <a:ext cx="2295525" cy="1905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sz="700" dirty="0">
                  <a:solidFill>
                    <a:srgbClr val="2C3533"/>
                  </a:solidFill>
                </a:rPr>
                <a:t>我的陆基战报</a:t>
              </a: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436137" y="830890"/>
            <a:ext cx="2392214" cy="4128000"/>
            <a:chOff x="581592" y="1107853"/>
            <a:chExt cx="3190034" cy="5504000"/>
          </a:xfrm>
        </p:grpSpPr>
        <p:grpSp>
          <p:nvGrpSpPr>
            <p:cNvPr id="99" name="组合 98"/>
            <p:cNvGrpSpPr/>
            <p:nvPr/>
          </p:nvGrpSpPr>
          <p:grpSpPr>
            <a:xfrm>
              <a:off x="581592" y="1107853"/>
              <a:ext cx="3190034" cy="5504000"/>
              <a:chOff x="581592" y="1107853"/>
              <a:chExt cx="3190034" cy="5504000"/>
            </a:xfrm>
          </p:grpSpPr>
          <p:pic>
            <p:nvPicPr>
              <p:cNvPr id="97" name="图片 9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1356" y="1107853"/>
                <a:ext cx="3096000" cy="5504000"/>
              </a:xfrm>
              <a:prstGeom prst="rect">
                <a:avLst/>
              </a:prstGeom>
              <a:ln>
                <a:solidFill>
                  <a:srgbClr val="DC243F"/>
                </a:solidFill>
              </a:ln>
            </p:spPr>
          </p:pic>
          <p:sp>
            <p:nvSpPr>
              <p:cNvPr id="79" name="矩形 78"/>
              <p:cNvSpPr/>
              <p:nvPr/>
            </p:nvSpPr>
            <p:spPr>
              <a:xfrm>
                <a:off x="1035843" y="1424424"/>
                <a:ext cx="2295525" cy="190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700" dirty="0">
                    <a:solidFill>
                      <a:srgbClr val="2C3533"/>
                    </a:solidFill>
                  </a:rPr>
                  <a:t>我的陆基战报</a:t>
                </a: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426556" y="1908996"/>
                <a:ext cx="1517650" cy="32620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500" b="1" dirty="0">
                    <a:solidFill>
                      <a:srgbClr val="093795"/>
                    </a:solidFill>
                  </a:rPr>
                  <a:t>持 仓 概 况</a:t>
                </a: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581592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持仓产品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28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只</a:t>
                </a: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704826" y="2489200"/>
                <a:ext cx="1066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持仓类型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6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种</a:t>
                </a:r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1610706" y="2489200"/>
                <a:ext cx="1145800" cy="6985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rgbClr val="093795"/>
                    </a:solidFill>
                  </a:rPr>
                  <a:t>持仓市值</a:t>
                </a:r>
                <a:endParaRPr lang="en-US" altLang="zh-CN" sz="1000" dirty="0">
                  <a:solidFill>
                    <a:srgbClr val="093795"/>
                  </a:solidFill>
                </a:endParaRPr>
              </a:p>
              <a:p>
                <a:pPr algn="ctr"/>
                <a:r>
                  <a:rPr lang="en-US" altLang="zh-CN" sz="1000" dirty="0">
                    <a:solidFill>
                      <a:srgbClr val="093795"/>
                    </a:solidFill>
                  </a:rPr>
                  <a:t>87654.00</a:t>
                </a:r>
                <a:r>
                  <a:rPr lang="zh-CN" altLang="en-US" sz="1000" dirty="0">
                    <a:solidFill>
                      <a:srgbClr val="093795"/>
                    </a:solidFill>
                  </a:rPr>
                  <a:t>元</a:t>
                </a:r>
              </a:p>
            </p:txBody>
          </p:sp>
          <p:cxnSp>
            <p:nvCxnSpPr>
              <p:cNvPr id="84" name="直接连接符 83"/>
              <p:cNvCxnSpPr/>
              <p:nvPr/>
            </p:nvCxnSpPr>
            <p:spPr>
              <a:xfrm>
                <a:off x="1610706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2741992" y="2656114"/>
                <a:ext cx="0" cy="391886"/>
              </a:xfrm>
              <a:prstGeom prst="line">
                <a:avLst/>
              </a:prstGeom>
              <a:ln w="12700">
                <a:solidFill>
                  <a:srgbClr val="093795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矩形 91"/>
              <p:cNvSpPr/>
              <p:nvPr/>
            </p:nvSpPr>
            <p:spPr>
              <a:xfrm>
                <a:off x="670906" y="3171491"/>
                <a:ext cx="3025312" cy="366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陆基战力排行榜：</a:t>
                </a:r>
                <a:endParaRPr lang="en-US" altLang="zh-CN" sz="800" dirty="0">
                  <a:solidFill>
                    <a:srgbClr val="093795"/>
                  </a:solidFill>
                </a:endParaRPr>
              </a:p>
              <a:p>
                <a:r>
                  <a:rPr lang="zh-CN" altLang="en-US" sz="800" dirty="0">
                    <a:solidFill>
                      <a:srgbClr val="093795"/>
                    </a:solidFill>
                  </a:rPr>
                  <a:t>持仓产品数量，超过了</a:t>
                </a:r>
                <a:r>
                  <a:rPr lang="en-US" altLang="zh-CN" sz="800" dirty="0">
                    <a:solidFill>
                      <a:srgbClr val="DC243F"/>
                    </a:solidFill>
                  </a:rPr>
                  <a:t>74%</a:t>
                </a:r>
                <a:r>
                  <a:rPr lang="zh-CN" altLang="en-US" sz="800" dirty="0">
                    <a:solidFill>
                      <a:srgbClr val="093795"/>
                    </a:solidFill>
                  </a:rPr>
                  <a:t>的基友！</a:t>
                </a:r>
              </a:p>
            </p:txBody>
          </p:sp>
          <p:pic>
            <p:nvPicPr>
              <p:cNvPr id="98" name="图片 97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708" b="21810"/>
              <a:stretch/>
            </p:blipFill>
            <p:spPr>
              <a:xfrm>
                <a:off x="984965" y="3559140"/>
                <a:ext cx="2411477" cy="2764387"/>
              </a:xfrm>
              <a:prstGeom prst="rect">
                <a:avLst/>
              </a:prstGeom>
            </p:spPr>
          </p:pic>
        </p:grpSp>
        <p:sp>
          <p:nvSpPr>
            <p:cNvPr id="101" name="文本框 100"/>
            <p:cNvSpPr txBox="1"/>
            <p:nvPr/>
          </p:nvSpPr>
          <p:spPr>
            <a:xfrm>
              <a:off x="2357439" y="5371805"/>
              <a:ext cx="512008" cy="184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数量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只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965396" y="5371805"/>
              <a:ext cx="39766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市值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(</a:t>
              </a:r>
              <a:r>
                <a:rPr lang="zh-CN" altLang="en-US" sz="300" b="1" dirty="0">
                  <a:solidFill>
                    <a:schemeClr val="bg1">
                      <a:lumMod val="50000"/>
                    </a:schemeClr>
                  </a:solidFill>
                </a:rPr>
                <a:t>元</a:t>
              </a:r>
              <a:r>
                <a:rPr lang="en-US" altLang="zh-CN" sz="300" b="1" dirty="0">
                  <a:solidFill>
                    <a:schemeClr val="bg1">
                      <a:lumMod val="50000"/>
                    </a:schemeClr>
                  </a:solidFill>
                </a:rPr>
                <a:t>)</a:t>
              </a:r>
              <a:endParaRPr lang="zh-CN" altLang="en-US" sz="3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357439" y="5568692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3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869447" y="5568692"/>
              <a:ext cx="526997" cy="28725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50000.00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357439" y="5862608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5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869447" y="5862608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6000.00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357439" y="6144897"/>
              <a:ext cx="512008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400" b="1" dirty="0">
                  <a:solidFill>
                    <a:srgbClr val="2C3533"/>
                  </a:solidFill>
                </a:rPr>
                <a:t>8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2869447" y="6144897"/>
              <a:ext cx="526997" cy="2051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" b="1" dirty="0">
                  <a:solidFill>
                    <a:srgbClr val="2C3533"/>
                  </a:solidFill>
                </a:rPr>
                <a:t>700.00</a:t>
              </a:r>
              <a:endParaRPr lang="zh-CN" altLang="en-US" sz="400" b="1" dirty="0">
                <a:solidFill>
                  <a:srgbClr val="2C3533"/>
                </a:solidFill>
              </a:endParaRPr>
            </a:p>
          </p:txBody>
        </p:sp>
      </p:grpSp>
      <p:sp>
        <p:nvSpPr>
          <p:cNvPr id="49" name="TextBox 31"/>
          <p:cNvSpPr txBox="1"/>
          <p:nvPr/>
        </p:nvSpPr>
        <p:spPr>
          <a:xfrm>
            <a:off x="532410" y="392424"/>
            <a:ext cx="4417746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定期报告：基金收益年度账单</a:t>
            </a:r>
          </a:p>
        </p:txBody>
      </p:sp>
    </p:spTree>
    <p:extLst>
      <p:ext uri="{BB962C8B-B14F-4D97-AF65-F5344CB8AC3E}">
        <p14:creationId xmlns:p14="http://schemas.microsoft.com/office/powerpoint/2010/main" val="2669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2348322" y="1625921"/>
            <a:ext cx="4447353" cy="50012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bg1"/>
                </a:solidFill>
              </a:rPr>
              <a:t>陆金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所第一条权益类产品线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9070" y="2779508"/>
            <a:ext cx="8345857" cy="561682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3200" b="1" dirty="0" smtClean="0">
                <a:solidFill>
                  <a:schemeClr val="bg1"/>
                </a:solidFill>
              </a:rPr>
              <a:t>全面计算昨日收益、持仓收益、持</a:t>
            </a:r>
            <a:r>
              <a:rPr kumimoji="1" lang="zh-CN" altLang="en-US" sz="3200" b="1" dirty="0">
                <a:solidFill>
                  <a:schemeClr val="bg1"/>
                </a:solidFill>
              </a:rPr>
              <a:t>仓收益</a:t>
            </a:r>
            <a:r>
              <a:rPr kumimoji="1" lang="zh-CN" altLang="en-US" sz="3200" b="1" dirty="0" smtClean="0">
                <a:solidFill>
                  <a:schemeClr val="bg1"/>
                </a:solidFill>
              </a:rPr>
              <a:t>率！</a:t>
            </a:r>
            <a:endParaRPr kumimoji="1"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8856" y="129128"/>
            <a:ext cx="946290" cy="39241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100" dirty="0">
                <a:solidFill>
                  <a:schemeClr val="bg1"/>
                </a:solidFill>
              </a:rPr>
              <a:t>微创新</a:t>
            </a:r>
          </a:p>
        </p:txBody>
      </p:sp>
    </p:spTree>
    <p:extLst>
      <p:ext uri="{BB962C8B-B14F-4D97-AF65-F5344CB8AC3E}">
        <p14:creationId xmlns:p14="http://schemas.microsoft.com/office/powerpoint/2010/main" val="38333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6" name="矩形 15"/>
          <p:cNvSpPr/>
          <p:nvPr/>
        </p:nvSpPr>
        <p:spPr>
          <a:xfrm>
            <a:off x="596" y="3651647"/>
            <a:ext cx="9142809" cy="1491853"/>
          </a:xfrm>
          <a:prstGeom prst="rect">
            <a:avLst/>
          </a:prstGeom>
          <a:solidFill>
            <a:srgbClr val="DC243F"/>
          </a:solidFill>
          <a:ln>
            <a:solidFill>
              <a:srgbClr val="DC243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68571" tIns="34285" rIns="68571" bIns="34285"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0727" y="1346132"/>
            <a:ext cx="7062552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我到底什么时候卖掉合适？</a:t>
            </a:r>
          </a:p>
        </p:txBody>
      </p:sp>
      <p:sp>
        <p:nvSpPr>
          <p:cNvPr id="25" name="椭圆 37"/>
          <p:cNvSpPr>
            <a:spLocks noChangeArrowheads="1"/>
          </p:cNvSpPr>
          <p:nvPr/>
        </p:nvSpPr>
        <p:spPr bwMode="auto">
          <a:xfrm>
            <a:off x="4524978" y="4690733"/>
            <a:ext cx="92857" cy="9286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lIns="68571" tIns="34285" rIns="68571" bIns="34285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直接连接符 7"/>
          <p:cNvSpPr>
            <a:spLocks noChangeShapeType="1"/>
          </p:cNvSpPr>
          <p:nvPr/>
        </p:nvSpPr>
        <p:spPr bwMode="auto">
          <a:xfrm flipV="1">
            <a:off x="0" y="4736572"/>
            <a:ext cx="9142809" cy="1190"/>
          </a:xfrm>
          <a:prstGeom prst="line">
            <a:avLst/>
          </a:prstGeom>
          <a:noFill/>
          <a:ln w="6350">
            <a:solidFill>
              <a:schemeClr val="bg1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71" tIns="34285" rIns="68571" bIns="34285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17073" y="4798653"/>
            <a:ext cx="2300955" cy="300083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lang="zh-CN" altLang="en-US" sz="1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微创新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287653" y="4123764"/>
            <a:ext cx="4559796" cy="438581"/>
          </a:xfrm>
          <a:prstGeom prst="rect">
            <a:avLst/>
          </a:prstGeom>
          <a:noFill/>
        </p:spPr>
        <p:txBody>
          <a:bodyPr wrap="squar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下次还是买货基吧，好烦</a:t>
            </a:r>
          </a:p>
        </p:txBody>
      </p:sp>
    </p:spTree>
    <p:extLst>
      <p:ext uri="{BB962C8B-B14F-4D97-AF65-F5344CB8AC3E}">
        <p14:creationId xmlns:p14="http://schemas.microsoft.com/office/powerpoint/2010/main" val="89458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6" y="0"/>
            <a:ext cx="9142809" cy="5143500"/>
          </a:xfrm>
          <a:prstGeom prst="rect">
            <a:avLst/>
          </a:prstGeom>
          <a:solidFill>
            <a:srgbClr val="242424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3" name="矩形 3"/>
          <p:cNvSpPr/>
          <p:nvPr/>
        </p:nvSpPr>
        <p:spPr>
          <a:xfrm flipV="1">
            <a:off x="3631846" y="0"/>
            <a:ext cx="1880309" cy="950754"/>
          </a:xfrm>
          <a:custGeom>
            <a:avLst/>
            <a:gdLst/>
            <a:ahLst/>
            <a:cxnLst/>
            <a:rect l="l" t="t" r="r" b="b"/>
            <a:pathLst>
              <a:path w="2185602" h="1104977">
                <a:moveTo>
                  <a:pt x="1092801" y="0"/>
                </a:moveTo>
                <a:cubicBezTo>
                  <a:pt x="1696338" y="0"/>
                  <a:pt x="2185602" y="489264"/>
                  <a:pt x="2185602" y="1092801"/>
                </a:cubicBezTo>
                <a:lnTo>
                  <a:pt x="2184987" y="1104977"/>
                </a:lnTo>
                <a:lnTo>
                  <a:pt x="615" y="1104977"/>
                </a:lnTo>
                <a:lnTo>
                  <a:pt x="0" y="1092801"/>
                </a:lnTo>
                <a:cubicBezTo>
                  <a:pt x="0" y="489264"/>
                  <a:pt x="489264" y="0"/>
                  <a:pt x="1092801" y="0"/>
                </a:cubicBezTo>
                <a:close/>
              </a:path>
            </a:pathLst>
          </a:custGeom>
          <a:solidFill>
            <a:srgbClr val="DC24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3060245" y="1993296"/>
            <a:ext cx="3023511" cy="761747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4500" b="1" dirty="0">
                <a:solidFill>
                  <a:schemeClr val="bg1"/>
                </a:solidFill>
              </a:rPr>
              <a:t>持仓收益率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20725" y="1554715"/>
            <a:ext cx="2702551" cy="438581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奔向权益类的起点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79549" y="4290159"/>
            <a:ext cx="1984900" cy="623248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公</a:t>
            </a:r>
            <a:r>
              <a:rPr kumimoji="1" lang="zh-CN" altLang="en-US" dirty="0" smtClean="0">
                <a:solidFill>
                  <a:schemeClr val="bg1"/>
                </a:solidFill>
              </a:rPr>
              <a:t>募基金技术团队</a:t>
            </a:r>
            <a:endParaRPr kumimoji="1" lang="en-US" altLang="zh-CN" dirty="0" smtClean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</a:rPr>
              <a:t>20180615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98856" y="129128"/>
            <a:ext cx="946290" cy="392415"/>
          </a:xfrm>
          <a:prstGeom prst="rect">
            <a:avLst/>
          </a:prstGeom>
          <a:noFill/>
        </p:spPr>
        <p:txBody>
          <a:bodyPr wrap="none" lIns="68571" tIns="34285" rIns="68571" bIns="34285" rtlCol="0">
            <a:spAutoFit/>
          </a:bodyPr>
          <a:lstStyle/>
          <a:p>
            <a:pPr algn="ctr"/>
            <a:r>
              <a:rPr kumimoji="1" lang="zh-CN" altLang="en-US" sz="2100" dirty="0">
                <a:solidFill>
                  <a:schemeClr val="bg1"/>
                </a:solidFill>
              </a:rPr>
              <a:t>微创新</a:t>
            </a:r>
          </a:p>
        </p:txBody>
      </p:sp>
    </p:spTree>
    <p:extLst>
      <p:ext uri="{BB962C8B-B14F-4D97-AF65-F5344CB8AC3E}">
        <p14:creationId xmlns:p14="http://schemas.microsoft.com/office/powerpoint/2010/main" val="20856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5" y="0"/>
            <a:ext cx="1828562" cy="5143500"/>
          </a:xfrm>
          <a:prstGeom prst="rect">
            <a:avLst/>
          </a:prstGeom>
          <a:solidFill>
            <a:srgbClr val="308DA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829157" y="0"/>
            <a:ext cx="1828562" cy="5143500"/>
          </a:xfrm>
          <a:prstGeom prst="rect">
            <a:avLst/>
          </a:prstGeom>
          <a:solidFill>
            <a:srgbClr val="553A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657718" y="0"/>
            <a:ext cx="1828562" cy="5143500"/>
          </a:xfrm>
          <a:prstGeom prst="rect">
            <a:avLst/>
          </a:prstGeom>
          <a:solidFill>
            <a:srgbClr val="2C35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5486280" y="0"/>
            <a:ext cx="1828562" cy="5143500"/>
          </a:xfrm>
          <a:prstGeom prst="rect">
            <a:avLst/>
          </a:prstGeom>
          <a:solidFill>
            <a:srgbClr val="F4A6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9" name="矩形 8"/>
          <p:cNvSpPr/>
          <p:nvPr/>
        </p:nvSpPr>
        <p:spPr>
          <a:xfrm>
            <a:off x="7314843" y="0"/>
            <a:ext cx="1828562" cy="5143500"/>
          </a:xfrm>
          <a:prstGeom prst="rect">
            <a:avLst/>
          </a:prstGeom>
          <a:solidFill>
            <a:srgbClr val="D343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cxnSp>
        <p:nvCxnSpPr>
          <p:cNvPr id="12" name="直线连接符 11"/>
          <p:cNvCxnSpPr/>
          <p:nvPr/>
        </p:nvCxnSpPr>
        <p:spPr>
          <a:xfrm>
            <a:off x="596" y="2386705"/>
            <a:ext cx="9142809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54434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椭圆 7"/>
          <p:cNvSpPr/>
          <p:nvPr/>
        </p:nvSpPr>
        <p:spPr>
          <a:xfrm>
            <a:off x="502626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r>
              <a:rPr kumimoji="1" lang="en-US" altLang="zh-CN" sz="4800" b="1" dirty="0">
                <a:solidFill>
                  <a:srgbClr val="308DA2"/>
                </a:solidFill>
              </a:rPr>
              <a:t>1</a:t>
            </a:r>
            <a:endParaRPr kumimoji="1" lang="zh-CN" altLang="en-US" sz="4800" b="1" dirty="0">
              <a:solidFill>
                <a:srgbClr val="308DA2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60512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WHAT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82996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0" name="椭圆 19"/>
          <p:cNvSpPr/>
          <p:nvPr/>
        </p:nvSpPr>
        <p:spPr>
          <a:xfrm>
            <a:off x="2331188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553A6C"/>
                </a:solidFill>
              </a:rPr>
              <a:t>2</a:t>
            </a:r>
            <a:endParaRPr kumimoji="1" lang="zh-CN" altLang="en-US" sz="4800" b="1" dirty="0">
              <a:solidFill>
                <a:srgbClr val="553A6C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189074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</a:rPr>
              <a:t>WHY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11557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1" name="椭圆 20"/>
          <p:cNvSpPr/>
          <p:nvPr/>
        </p:nvSpPr>
        <p:spPr>
          <a:xfrm>
            <a:off x="4159749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2C3533"/>
                </a:solidFill>
              </a:rPr>
              <a:t>3</a:t>
            </a:r>
            <a:endParaRPr kumimoji="1" lang="zh-CN" altLang="en-US" sz="4800" b="1" dirty="0">
              <a:solidFill>
                <a:srgbClr val="2C3533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017635" y="2624542"/>
            <a:ext cx="1108728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HOW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340119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5988311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F4A628"/>
                </a:solidFill>
              </a:rPr>
              <a:t>4</a:t>
            </a:r>
            <a:endParaRPr kumimoji="1" lang="zh-CN" altLang="en-US" sz="4800" b="1" dirty="0">
              <a:solidFill>
                <a:srgbClr val="F4A628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486281" y="2624542"/>
            <a:ext cx="1828560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APPLICATION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8168682" y="2326255"/>
            <a:ext cx="120884" cy="1209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23" name="椭圆 22"/>
          <p:cNvSpPr/>
          <p:nvPr/>
        </p:nvSpPr>
        <p:spPr>
          <a:xfrm>
            <a:off x="7816873" y="1253407"/>
            <a:ext cx="824502" cy="82460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71" tIns="34285" rIns="68571" bIns="34285" rtlCol="0" anchor="ctr"/>
          <a:lstStyle/>
          <a:p>
            <a:pPr lvl="0" algn="ctr"/>
            <a:r>
              <a:rPr kumimoji="1" lang="en-US" altLang="zh-CN" sz="4800" b="1" dirty="0">
                <a:solidFill>
                  <a:srgbClr val="D34328"/>
                </a:solidFill>
              </a:rPr>
              <a:t>5</a:t>
            </a:r>
            <a:endParaRPr kumimoji="1" lang="zh-CN" altLang="en-US" sz="4800" b="1" dirty="0">
              <a:solidFill>
                <a:srgbClr val="D34328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586206" y="2624542"/>
            <a:ext cx="1285835" cy="429348"/>
          </a:xfrm>
          <a:prstGeom prst="rect">
            <a:avLst/>
          </a:prstGeom>
        </p:spPr>
        <p:txBody>
          <a:bodyPr wrap="square" lIns="68571" tIns="34285" rIns="68571" bIns="34285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PROSPECT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0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3" name="椭圆 2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308DA2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>
                  <a:solidFill>
                    <a:prstClr val="white"/>
                  </a:solidFill>
                  <a:ea typeface="宋体"/>
                </a:rPr>
                <a:t>01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5" name="燕尾形 4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3166715" y="368137"/>
            <a:ext cx="2810568" cy="54937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solidFill>
                  <a:schemeClr val="bg1"/>
                </a:solidFill>
                <a:ea typeface="微软雅黑"/>
                <a:cs typeface="微软雅黑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409706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956623"/>
            <a:ext cx="5563393" cy="1305906"/>
            <a:chOff x="3862547" y="1083184"/>
            <a:chExt cx="7418823" cy="1741207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定义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6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从投资人持有某基金开始计算其收益率，仅计算当前持仓数据。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只要清仓，持仓收益率就归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当持仓成本为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且投资人获得份额时，持仓收益率为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319998"/>
            <a:ext cx="5563393" cy="1305906"/>
            <a:chOff x="3862547" y="2939594"/>
            <a:chExt cx="7418823" cy="1741207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公式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持仓收益率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÷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× 100%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累计已兑现收益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累计已带走成本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5" y="812388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  <p:grpSp>
        <p:nvGrpSpPr>
          <p:cNvPr id="22" name="组合 21"/>
          <p:cNvGrpSpPr/>
          <p:nvPr/>
        </p:nvGrpSpPr>
        <p:grpSpPr>
          <a:xfrm>
            <a:off x="3222602" y="3683376"/>
            <a:ext cx="5563393" cy="998130"/>
            <a:chOff x="3862547" y="4718851"/>
            <a:chExt cx="7418823" cy="1330839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特点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4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卖出份额时，将带走已投入的成本、已实现的收益。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当投资人卖出部分基金，持仓收益不等于累计收益，持仓成本不等于累计成本。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222603" y="487887"/>
            <a:ext cx="1846827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持仓收益率</a:t>
            </a:r>
          </a:p>
        </p:txBody>
      </p:sp>
    </p:spTree>
    <p:extLst>
      <p:ext uri="{BB962C8B-B14F-4D97-AF65-F5344CB8AC3E}">
        <p14:creationId xmlns:p14="http://schemas.microsoft.com/office/powerpoint/2010/main" val="304069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617935" y="1421856"/>
            <a:ext cx="1908132" cy="1908376"/>
            <a:chOff x="4824541" y="1895808"/>
            <a:chExt cx="2544507" cy="2544501"/>
          </a:xfrm>
        </p:grpSpPr>
        <p:sp>
          <p:nvSpPr>
            <p:cNvPr id="12" name="椭圆 11"/>
            <p:cNvSpPr/>
            <p:nvPr/>
          </p:nvSpPr>
          <p:spPr>
            <a:xfrm>
              <a:off x="4824541" y="1895808"/>
              <a:ext cx="2544507" cy="25445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prstClr val="white"/>
                </a:solidFill>
                <a:ea typeface="宋体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010916" y="2082183"/>
              <a:ext cx="2171757" cy="2171752"/>
            </a:xfrm>
            <a:prstGeom prst="ellipse">
              <a:avLst/>
            </a:prstGeom>
            <a:solidFill>
              <a:srgbClr val="553A6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80000"/>
                </a:lnSpc>
              </a:pPr>
              <a:r>
                <a:rPr kumimoji="1" lang="en-US" altLang="zh-CN" sz="6000" b="1" dirty="0">
                  <a:solidFill>
                    <a:prstClr val="white"/>
                  </a:solidFill>
                  <a:ea typeface="宋体"/>
                </a:rPr>
                <a:t>02</a:t>
              </a:r>
              <a:endParaRPr kumimoji="1" lang="zh-CN" altLang="en-US" sz="6000" b="1" dirty="0">
                <a:solidFill>
                  <a:prstClr val="white"/>
                </a:solidFill>
                <a:ea typeface="宋体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54217" y="4078232"/>
            <a:ext cx="235568" cy="404181"/>
            <a:chOff x="5939729" y="5437642"/>
            <a:chExt cx="314131" cy="538908"/>
          </a:xfrm>
        </p:grpSpPr>
        <p:sp>
          <p:nvSpPr>
            <p:cNvPr id="14" name="燕尾形 13"/>
            <p:cNvSpPr/>
            <p:nvPr/>
          </p:nvSpPr>
          <p:spPr>
            <a:xfrm rot="5400000">
              <a:off x="5973843" y="5403528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 rot="5400000">
              <a:off x="5973843" y="5550031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 rot="5400000">
              <a:off x="5973843" y="5696533"/>
              <a:ext cx="245903" cy="314131"/>
            </a:xfrm>
            <a:prstGeom prst="chevron">
              <a:avLst>
                <a:gd name="adj" fmla="val 59233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>
                <a:solidFill>
                  <a:srgbClr val="1E2D43"/>
                </a:solidFill>
                <a:ea typeface="宋体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166716" y="390547"/>
            <a:ext cx="2810568" cy="438581"/>
          </a:xfrm>
          <a:prstGeom prst="rect">
            <a:avLst/>
          </a:prstGeom>
        </p:spPr>
        <p:txBody>
          <a:bodyPr wrap="square" lIns="68571" tIns="34285" rIns="68571" bIns="34285" anchor="ctr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ea typeface="微软雅黑"/>
                <a:cs typeface="微软雅黑"/>
              </a:rPr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370081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222602" y="956624"/>
            <a:ext cx="5563393" cy="998130"/>
            <a:chOff x="3862547" y="1083184"/>
            <a:chExt cx="7418823" cy="1330839"/>
          </a:xfrm>
        </p:grpSpPr>
        <p:sp>
          <p:nvSpPr>
            <p:cNvPr id="5" name="TextBox 31"/>
            <p:cNvSpPr txBox="1"/>
            <p:nvPr/>
          </p:nvSpPr>
          <p:spPr>
            <a:xfrm>
              <a:off x="3862548" y="108318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7BAE"/>
                  </a:solidFill>
                  <a:effectLst/>
                  <a:latin typeface="+mn-ea"/>
                  <a:ea typeface="+mn-ea"/>
                </a:rPr>
                <a:t>定义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862547" y="1572767"/>
              <a:ext cx="7418823" cy="8412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从投资人首次持有某基金开始持续计算其收益率，涵盖所有历史数据。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即使清仓，累计收益率也不归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。几年前的持仓数据影响当前数值计算。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22602" y="2166134"/>
            <a:ext cx="5563393" cy="1305906"/>
            <a:chOff x="3862547" y="2939594"/>
            <a:chExt cx="7418823" cy="1741207"/>
          </a:xfrm>
        </p:grpSpPr>
        <p:sp>
          <p:nvSpPr>
            <p:cNvPr id="7" name="TextBox 33"/>
            <p:cNvSpPr txBox="1"/>
            <p:nvPr/>
          </p:nvSpPr>
          <p:spPr>
            <a:xfrm>
              <a:off x="3862548" y="2939594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1A9549"/>
                  </a:solidFill>
                  <a:effectLst/>
                  <a:latin typeface="+mn-ea"/>
                  <a:ea typeface="+mn-ea"/>
                </a:rPr>
                <a:t>公式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3862547" y="3429176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持仓收益率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÷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× 100%</a:t>
              </a: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累计收益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当前持仓市值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累计现金分红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+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累计卖出确认金额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–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累计买入确认金额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累计成本 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= 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累计买入金额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596" y="2"/>
            <a:ext cx="9142809" cy="269380"/>
            <a:chOff x="0" y="0"/>
            <a:chExt cx="7091177" cy="5143500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1181863" cy="5143500"/>
            </a:xfrm>
            <a:prstGeom prst="rect">
              <a:avLst/>
            </a:prstGeom>
            <a:solidFill>
              <a:srgbClr val="308DA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181863" y="0"/>
              <a:ext cx="1181863" cy="5143500"/>
            </a:xfrm>
            <a:prstGeom prst="rect">
              <a:avLst/>
            </a:prstGeom>
            <a:solidFill>
              <a:srgbClr val="553A6C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363725" y="0"/>
              <a:ext cx="1181863" cy="5143500"/>
            </a:xfrm>
            <a:prstGeom prst="rect">
              <a:avLst/>
            </a:prstGeom>
            <a:solidFill>
              <a:srgbClr val="2C353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545588" y="0"/>
              <a:ext cx="1181863" cy="5143500"/>
            </a:xfrm>
            <a:prstGeom prst="rect">
              <a:avLst/>
            </a:prstGeom>
            <a:solidFill>
              <a:srgbClr val="F4A6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4727451" y="0"/>
              <a:ext cx="1181863" cy="5143500"/>
            </a:xfrm>
            <a:prstGeom prst="rect">
              <a:avLst/>
            </a:prstGeom>
            <a:solidFill>
              <a:srgbClr val="D343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909314" y="0"/>
              <a:ext cx="1181863" cy="5143500"/>
            </a:xfrm>
            <a:prstGeom prst="rect">
              <a:avLst/>
            </a:prstGeom>
            <a:solidFill>
              <a:srgbClr val="DC24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0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22602" y="3683375"/>
            <a:ext cx="5563393" cy="1305906"/>
            <a:chOff x="3862547" y="4718851"/>
            <a:chExt cx="7418823" cy="1741207"/>
          </a:xfrm>
        </p:grpSpPr>
        <p:sp>
          <p:nvSpPr>
            <p:cNvPr id="20" name="TextBox 33"/>
            <p:cNvSpPr txBox="1"/>
            <p:nvPr/>
          </p:nvSpPr>
          <p:spPr>
            <a:xfrm>
              <a:off x="3862548" y="4718851"/>
              <a:ext cx="2462757" cy="45140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4800">
                  <a:solidFill>
                    <a:schemeClr val="bg1"/>
                  </a:solidFill>
                  <a:effectLst>
                    <a:outerShdw blurRad="114300" dist="63500" dir="2700000" algn="tl">
                      <a:srgbClr val="000000">
                        <a:alpha val="20000"/>
                      </a:srgbClr>
                    </a:outerShdw>
                  </a:effectLst>
                  <a:latin typeface="+mj-lt"/>
                  <a:ea typeface="方正粗宋简体" panose="03000509000000000000" pitchFamily="65" charset="-122"/>
                </a:defRPr>
              </a:lvl1pPr>
            </a:lstStyle>
            <a:p>
              <a:pPr algn="l" defTabSz="914256"/>
              <a:r>
                <a:rPr lang="zh-CN" altLang="en-US" sz="1600" b="1" dirty="0">
                  <a:solidFill>
                    <a:srgbClr val="F4A628"/>
                  </a:solidFill>
                  <a:effectLst/>
                  <a:latin typeface="+mn-ea"/>
                  <a:ea typeface="+mn-ea"/>
                </a:rPr>
                <a:t>缺点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862547" y="5208433"/>
              <a:ext cx="7418823" cy="1251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不准确。对投资人评估当前持仓的盈亏情况，效用较小，甚至混淆。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不合理。卖出份额时，不带走已投入的成本、已实现的收益。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  <a:p>
              <a:pPr marL="179972" indent="-171423" algn="just" defTabSz="914256">
                <a:lnSpc>
                  <a:spcPct val="15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范围窄。更适合于货币基金，尤其是陆钱宝</a:t>
              </a:r>
              <a:r>
                <a:rPr lang="en-US" altLang="zh-CN" sz="1000" dirty="0">
                  <a:solidFill>
                    <a:srgbClr val="242424"/>
                  </a:solidFill>
                  <a:latin typeface="+mn-ea"/>
                </a:rPr>
                <a:t>T+0</a:t>
              </a:r>
              <a:r>
                <a:rPr lang="zh-CN" altLang="en-US" sz="1000" dirty="0">
                  <a:solidFill>
                    <a:srgbClr val="242424"/>
                  </a:solidFill>
                  <a:latin typeface="+mn-ea"/>
                </a:rPr>
                <a:t>类底层钱包的产品。</a:t>
              </a:r>
              <a:endParaRPr lang="en-US" altLang="zh-CN" sz="1000" dirty="0">
                <a:solidFill>
                  <a:srgbClr val="242424"/>
                </a:solidFill>
                <a:latin typeface="+mn-ea"/>
              </a:endParaRPr>
            </a:p>
          </p:txBody>
        </p:sp>
      </p:grpSp>
      <p:sp>
        <p:nvSpPr>
          <p:cNvPr id="24" name="TextBox 31"/>
          <p:cNvSpPr txBox="1"/>
          <p:nvPr/>
        </p:nvSpPr>
        <p:spPr>
          <a:xfrm>
            <a:off x="3222603" y="487887"/>
            <a:ext cx="1846827" cy="315423"/>
          </a:xfrm>
          <a:prstGeom prst="rect">
            <a:avLst/>
          </a:prstGeom>
          <a:noFill/>
          <a:effectLst/>
        </p:spPr>
        <p:txBody>
          <a:bodyPr wrap="square" lIns="68571" tIns="34285" rIns="68571" bIns="34285" rtlCol="0">
            <a:spAutoFit/>
          </a:bodyPr>
          <a:lstStyle>
            <a:defPPr>
              <a:defRPr lang="zh-CN"/>
            </a:defPPr>
            <a:lvl1pPr algn="ctr">
              <a:defRPr sz="4800">
                <a:solidFill>
                  <a:schemeClr val="bg1"/>
                </a:solidFill>
                <a:effectLst>
                  <a:outerShdw blurRad="114300" dist="63500" dir="2700000" algn="tl">
                    <a:srgbClr val="000000">
                      <a:alpha val="20000"/>
                    </a:srgbClr>
                  </a:outerShdw>
                </a:effectLst>
                <a:latin typeface="+mj-lt"/>
                <a:ea typeface="方正粗宋简体" panose="03000509000000000000" pitchFamily="65" charset="-122"/>
              </a:defRPr>
            </a:lvl1pPr>
          </a:lstStyle>
          <a:p>
            <a:pPr algn="l" defTabSz="914256"/>
            <a:r>
              <a:rPr lang="zh-CN" altLang="en-US" sz="1600" b="1" dirty="0">
                <a:solidFill>
                  <a:srgbClr val="EF5B35"/>
                </a:solidFill>
                <a:effectLst/>
                <a:latin typeface="+mn-ea"/>
                <a:ea typeface="+mn-ea"/>
              </a:rPr>
              <a:t>累计收益率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64" y="820238"/>
            <a:ext cx="2321698" cy="4128000"/>
          </a:xfrm>
          <a:prstGeom prst="rect">
            <a:avLst/>
          </a:prstGeom>
          <a:ln>
            <a:solidFill>
              <a:srgbClr val="DC243F"/>
            </a:solidFill>
          </a:ln>
        </p:spPr>
      </p:pic>
    </p:spTree>
    <p:extLst>
      <p:ext uri="{BB962C8B-B14F-4D97-AF65-F5344CB8AC3E}">
        <p14:creationId xmlns:p14="http://schemas.microsoft.com/office/powerpoint/2010/main" val="179231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自定义 107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4343"/>
      </a:accent1>
      <a:accent2>
        <a:srgbClr val="009EA2"/>
      </a:accent2>
      <a:accent3>
        <a:srgbClr val="652C6E"/>
      </a:accent3>
      <a:accent4>
        <a:srgbClr val="FBEC85"/>
      </a:accent4>
      <a:accent5>
        <a:srgbClr val="FF7F01"/>
      </a:accent5>
      <a:accent6>
        <a:srgbClr val="9D09D1"/>
      </a:accent6>
      <a:hlink>
        <a:srgbClr val="1286C9"/>
      </a:hlink>
      <a:folHlink>
        <a:srgbClr val="A8C2E7"/>
      </a:folHlink>
    </a:clrScheme>
    <a:fontScheme name="Century Gothic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</TotalTime>
  <Words>2798</Words>
  <Application>Microsoft Office PowerPoint</Application>
  <PresentationFormat>全屏显示(16:9)</PresentationFormat>
  <Paragraphs>272</Paragraphs>
  <Slides>27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localadmin</cp:lastModifiedBy>
  <cp:revision>284</cp:revision>
  <dcterms:created xsi:type="dcterms:W3CDTF">2010-04-12T23:12:02Z</dcterms:created>
  <dcterms:modified xsi:type="dcterms:W3CDTF">2018-06-15T10:58:44Z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